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2"/>
  </p:notesMasterIdLst>
  <p:sldIdLst>
    <p:sldId id="256" r:id="rId2"/>
    <p:sldId id="258" r:id="rId3"/>
    <p:sldId id="298" r:id="rId4"/>
    <p:sldId id="301" r:id="rId5"/>
    <p:sldId id="263" r:id="rId6"/>
    <p:sldId id="300" r:id="rId7"/>
    <p:sldId id="308" r:id="rId8"/>
    <p:sldId id="264" r:id="rId9"/>
    <p:sldId id="266" r:id="rId10"/>
    <p:sldId id="311" r:id="rId11"/>
    <p:sldId id="312" r:id="rId12"/>
    <p:sldId id="268" r:id="rId13"/>
    <p:sldId id="310" r:id="rId14"/>
    <p:sldId id="314" r:id="rId15"/>
    <p:sldId id="315" r:id="rId16"/>
    <p:sldId id="307" r:id="rId17"/>
    <p:sldId id="285" r:id="rId18"/>
    <p:sldId id="313" r:id="rId19"/>
    <p:sldId id="288" r:id="rId20"/>
    <p:sldId id="306" r:id="rId21"/>
  </p:sldIdLst>
  <p:sldSz cx="9144000" cy="5143500" type="screen16x9"/>
  <p:notesSz cx="6858000" cy="9144000"/>
  <p:embeddedFontLst>
    <p:embeddedFont>
      <p:font typeface="Helvetica Neue"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7399AC-BC54-436B-A4A4-E64494735B07}">
  <a:tblStyle styleId="{1F7399AC-BC54-436B-A4A4-E64494735B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408193A-BB9E-4FC3-9F50-AB508BCBF60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b1d23d65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6b1d23d653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40271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b174b084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6b174b084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139459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b1d23d65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6b1d23d653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b1d23d65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6b1d23d653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1464177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b1d23d65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6b1d23d653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796463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b1d23d65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6b1d23d653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2055568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b174b084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6b174b084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573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b174b084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6b174b084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b174b084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6b174b084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3364906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6b174b084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26b174b084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b174b084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26b174b0849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244734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b174b084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6b174b0849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375713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b174b084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6b174b0849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268681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b174b084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6b174b084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b174b084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6b174b084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65919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b174b084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6b174b084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extLst>
      <p:ext uri="{BB962C8B-B14F-4D97-AF65-F5344CB8AC3E}">
        <p14:creationId xmlns:p14="http://schemas.microsoft.com/office/powerpoint/2010/main" val="202025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b174b084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6b174b084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b1d23d65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6b1d23d653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400" dirty="0">
              <a:solidFill>
                <a:srgbClr val="29261B"/>
              </a:solidFill>
              <a:highlight>
                <a:srgbClr val="F8F8F7"/>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ection Header Maroon"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2"/>
          <p:cNvSpPr/>
          <p:nvPr/>
        </p:nvSpPr>
        <p:spPr>
          <a:xfrm>
            <a:off x="0" y="2"/>
            <a:ext cx="9144000" cy="5148900"/>
          </a:xfrm>
          <a:prstGeom prst="rect">
            <a:avLst/>
          </a:prstGeom>
          <a:solidFill>
            <a:srgbClr val="8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Helvetica Neue"/>
              <a:ea typeface="Helvetica Neue"/>
              <a:cs typeface="Helvetica Neue"/>
              <a:sym typeface="Helvetica Neue"/>
            </a:endParaRPr>
          </a:p>
        </p:txBody>
      </p:sp>
      <p:sp>
        <p:nvSpPr>
          <p:cNvPr id="14" name="Google Shape;14;p2"/>
          <p:cNvSpPr txBox="1">
            <a:spLocks noGrp="1"/>
          </p:cNvSpPr>
          <p:nvPr>
            <p:ph type="body" idx="1"/>
          </p:nvPr>
        </p:nvSpPr>
        <p:spPr>
          <a:xfrm>
            <a:off x="623888" y="3726425"/>
            <a:ext cx="7886700" cy="694200"/>
          </a:xfrm>
          <a:prstGeom prst="rect">
            <a:avLst/>
          </a:prstGeom>
          <a:noFill/>
          <a:ln>
            <a:noFill/>
          </a:ln>
        </p:spPr>
        <p:txBody>
          <a:bodyPr spcFirstLastPara="1" wrap="square" lIns="0" tIns="34275" rIns="0" bIns="34275" anchor="t" anchorCtr="0">
            <a:normAutofit/>
          </a:bodyPr>
          <a:lstStyle>
            <a:lvl1pPr marL="457200" lvl="0" indent="-228600" algn="l">
              <a:lnSpc>
                <a:spcPct val="90000"/>
              </a:lnSpc>
              <a:spcBef>
                <a:spcPts val="800"/>
              </a:spcBef>
              <a:spcAft>
                <a:spcPts val="0"/>
              </a:spcAft>
              <a:buSzPts val="1400"/>
              <a:buNone/>
              <a:defRPr sz="1400" b="0" i="0">
                <a:solidFill>
                  <a:schemeClr val="lt1"/>
                </a:solidFill>
              </a:defRPr>
            </a:lvl1pPr>
            <a:lvl2pPr marL="914400" lvl="1" indent="-228600" algn="l">
              <a:lnSpc>
                <a:spcPct val="90000"/>
              </a:lnSpc>
              <a:spcBef>
                <a:spcPts val="400"/>
              </a:spcBef>
              <a:spcAft>
                <a:spcPts val="0"/>
              </a:spcAft>
              <a:buSzPts val="1500"/>
              <a:buNone/>
              <a:defRPr sz="1500">
                <a:solidFill>
                  <a:srgbClr val="888888"/>
                </a:solidFill>
              </a:defRPr>
            </a:lvl2pPr>
            <a:lvl3pPr marL="1371600" lvl="2" indent="-228600" algn="l">
              <a:lnSpc>
                <a:spcPct val="90000"/>
              </a:lnSpc>
              <a:spcBef>
                <a:spcPts val="400"/>
              </a:spcBef>
              <a:spcAft>
                <a:spcPts val="0"/>
              </a:spcAft>
              <a:buSzPts val="1400"/>
              <a:buNone/>
              <a:defRPr sz="1400">
                <a:solidFill>
                  <a:srgbClr val="888888"/>
                </a:solidFill>
              </a:defRPr>
            </a:lvl3pPr>
            <a:lvl4pPr marL="1828800" lvl="3" indent="-228600" algn="l">
              <a:lnSpc>
                <a:spcPct val="90000"/>
              </a:lnSpc>
              <a:spcBef>
                <a:spcPts val="400"/>
              </a:spcBef>
              <a:spcAft>
                <a:spcPts val="0"/>
              </a:spcAft>
              <a:buSzPts val="1200"/>
              <a:buNone/>
              <a:defRPr sz="1200">
                <a:solidFill>
                  <a:srgbClr val="888888"/>
                </a:solidFill>
              </a:defRPr>
            </a:lvl4pPr>
            <a:lvl5pPr marL="2286000" lvl="4" indent="-228600" algn="l">
              <a:lnSpc>
                <a:spcPct val="90000"/>
              </a:lnSpc>
              <a:spcBef>
                <a:spcPts val="400"/>
              </a:spcBef>
              <a:spcAft>
                <a:spcPts val="0"/>
              </a:spcAft>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5" name="Google Shape;15;p2"/>
          <p:cNvSpPr txBox="1">
            <a:spLocks noGrp="1"/>
          </p:cNvSpPr>
          <p:nvPr>
            <p:ph type="title"/>
          </p:nvPr>
        </p:nvSpPr>
        <p:spPr>
          <a:xfrm>
            <a:off x="623888" y="1769787"/>
            <a:ext cx="7886700" cy="1936500"/>
          </a:xfrm>
          <a:prstGeom prst="rect">
            <a:avLst/>
          </a:prstGeom>
          <a:noFill/>
          <a:ln>
            <a:noFill/>
          </a:ln>
        </p:spPr>
        <p:txBody>
          <a:bodyPr spcFirstLastPara="1" wrap="square" lIns="0" tIns="34275" rIns="0" bIns="34275" anchor="b" anchorCtr="0">
            <a:normAutofit/>
          </a:bodyPr>
          <a:lstStyle>
            <a:lvl1pPr lvl="0" algn="l">
              <a:lnSpc>
                <a:spcPct val="90000"/>
              </a:lnSpc>
              <a:spcBef>
                <a:spcPts val="0"/>
              </a:spcBef>
              <a:spcAft>
                <a:spcPts val="0"/>
              </a:spcAft>
              <a:buClr>
                <a:srgbClr val="F2F2F2"/>
              </a:buClr>
              <a:buSzPts val="3000"/>
              <a:buFont typeface="Helvetica Neue"/>
              <a:buNone/>
              <a:defRPr sz="3000" b="0" i="0">
                <a:solidFill>
                  <a:srgbClr val="F2F2F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2"/>
          <p:cNvSpPr/>
          <p:nvPr/>
        </p:nvSpPr>
        <p:spPr>
          <a:xfrm>
            <a:off x="0" y="4800167"/>
            <a:ext cx="9144000" cy="349800"/>
          </a:xfrm>
          <a:prstGeom prst="rect">
            <a:avLst/>
          </a:prstGeom>
          <a:solidFill>
            <a:srgbClr val="8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Helvetica Neue"/>
              <a:ea typeface="Helvetica Neue"/>
              <a:cs typeface="Helvetica Neue"/>
              <a:sym typeface="Helvetica Neue"/>
            </a:endParaRPr>
          </a:p>
        </p:txBody>
      </p:sp>
      <p:cxnSp>
        <p:nvCxnSpPr>
          <p:cNvPr id="18" name="Google Shape;18;p2"/>
          <p:cNvCxnSpPr/>
          <p:nvPr/>
        </p:nvCxnSpPr>
        <p:spPr>
          <a:xfrm>
            <a:off x="0" y="4796736"/>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9" name="Google Shape;19;p2"/>
          <p:cNvPicPr preferRelativeResize="0"/>
          <p:nvPr/>
        </p:nvPicPr>
        <p:blipFill rotWithShape="1">
          <a:blip r:embed="rId2">
            <a:alphaModFix amt="50000"/>
          </a:blip>
          <a:srcRect/>
          <a:stretch/>
        </p:blipFill>
        <p:spPr>
          <a:xfrm>
            <a:off x="5666898" y="51250"/>
            <a:ext cx="2877310" cy="2517649"/>
          </a:xfrm>
          <a:prstGeom prst="rect">
            <a:avLst/>
          </a:prstGeom>
          <a:noFill/>
          <a:ln>
            <a:noFill/>
          </a:ln>
        </p:spPr>
      </p:pic>
      <p:pic>
        <p:nvPicPr>
          <p:cNvPr id="20" name="Google Shape;20;p2"/>
          <p:cNvPicPr preferRelativeResize="0"/>
          <p:nvPr/>
        </p:nvPicPr>
        <p:blipFill rotWithShape="1">
          <a:blip r:embed="rId3">
            <a:alphaModFix/>
          </a:blip>
          <a:srcRect/>
          <a:stretch/>
        </p:blipFill>
        <p:spPr>
          <a:xfrm>
            <a:off x="402535" y="4801003"/>
            <a:ext cx="2133706" cy="3566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3"/>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5"/>
          <p:cNvSpPr txBox="1">
            <a:spLocks noGrp="1"/>
          </p:cNvSpPr>
          <p:nvPr>
            <p:ph type="body" idx="1"/>
          </p:nvPr>
        </p:nvSpPr>
        <p:spPr>
          <a:xfrm>
            <a:off x="628650" y="1150602"/>
            <a:ext cx="7886700" cy="3322200"/>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800"/>
              </a:spcBef>
              <a:spcAft>
                <a:spcPts val="0"/>
              </a:spcAft>
              <a:buSzPts val="1800"/>
              <a:buChar char="•"/>
              <a:defRPr b="0" i="0"/>
            </a:lvl1pPr>
            <a:lvl2pPr marL="914400" lvl="1" indent="-323850" algn="l">
              <a:lnSpc>
                <a:spcPct val="90000"/>
              </a:lnSpc>
              <a:spcBef>
                <a:spcPts val="400"/>
              </a:spcBef>
              <a:spcAft>
                <a:spcPts val="0"/>
              </a:spcAft>
              <a:buSzPts val="1500"/>
              <a:buChar char="•"/>
              <a:defRPr b="0" i="0"/>
            </a:lvl2pPr>
            <a:lvl3pPr marL="1371600" lvl="2" indent="-317500" algn="l">
              <a:lnSpc>
                <a:spcPct val="90000"/>
              </a:lnSpc>
              <a:spcBef>
                <a:spcPts val="400"/>
              </a:spcBef>
              <a:spcAft>
                <a:spcPts val="0"/>
              </a:spcAft>
              <a:buSzPts val="1400"/>
              <a:buChar char="•"/>
              <a:defRPr b="0" i="0"/>
            </a:lvl3pPr>
            <a:lvl4pPr marL="1828800" lvl="3" indent="-304800" algn="l">
              <a:lnSpc>
                <a:spcPct val="90000"/>
              </a:lnSpc>
              <a:spcBef>
                <a:spcPts val="400"/>
              </a:spcBef>
              <a:spcAft>
                <a:spcPts val="0"/>
              </a:spcAft>
              <a:buSzPts val="1200"/>
              <a:buChar char="•"/>
              <a:defRPr b="0" i="0"/>
            </a:lvl4pPr>
            <a:lvl5pPr marL="2286000" lvl="4" indent="-304800" algn="l">
              <a:lnSpc>
                <a:spcPct val="90000"/>
              </a:lnSpc>
              <a:spcBef>
                <a:spcPts val="400"/>
              </a:spcBef>
              <a:spcAft>
                <a:spcPts val="0"/>
              </a:spcAft>
              <a:buSzPts val="1200"/>
              <a:buChar char="•"/>
              <a:defRPr sz="1200" b="0" i="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 name="Google Shape;35;p5"/>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8650" y="1369219"/>
            <a:ext cx="3886200" cy="3263400"/>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800"/>
              </a:spcBef>
              <a:spcAft>
                <a:spcPts val="0"/>
              </a:spcAft>
              <a:buSzPts val="1800"/>
              <a:buChar char="•"/>
              <a:defRPr sz="1800" b="0" i="0"/>
            </a:lvl1pPr>
            <a:lvl2pPr marL="914400" lvl="1" indent="-323850" algn="l">
              <a:lnSpc>
                <a:spcPct val="90000"/>
              </a:lnSpc>
              <a:spcBef>
                <a:spcPts val="400"/>
              </a:spcBef>
              <a:spcAft>
                <a:spcPts val="0"/>
              </a:spcAft>
              <a:buSzPts val="1500"/>
              <a:buChar char="•"/>
              <a:defRPr sz="1500" b="0" i="0"/>
            </a:lvl2pPr>
            <a:lvl3pPr marL="1371600" lvl="2" indent="-317500" algn="l">
              <a:lnSpc>
                <a:spcPct val="90000"/>
              </a:lnSpc>
              <a:spcBef>
                <a:spcPts val="400"/>
              </a:spcBef>
              <a:spcAft>
                <a:spcPts val="0"/>
              </a:spcAft>
              <a:buSzPts val="1400"/>
              <a:buChar char="•"/>
              <a:defRPr sz="1400" b="0" i="0"/>
            </a:lvl3pPr>
            <a:lvl4pPr marL="1828800" lvl="3" indent="-304800" algn="l">
              <a:lnSpc>
                <a:spcPct val="90000"/>
              </a:lnSpc>
              <a:spcBef>
                <a:spcPts val="400"/>
              </a:spcBef>
              <a:spcAft>
                <a:spcPts val="0"/>
              </a:spcAft>
              <a:buSzPts val="1200"/>
              <a:buChar char="•"/>
              <a:defRPr sz="1200" b="0" i="0"/>
            </a:lvl4pPr>
            <a:lvl5pPr marL="2286000" lvl="4" indent="-298450" algn="l">
              <a:lnSpc>
                <a:spcPct val="90000"/>
              </a:lnSpc>
              <a:spcBef>
                <a:spcPts val="400"/>
              </a:spcBef>
              <a:spcAft>
                <a:spcPts val="0"/>
              </a:spcAft>
              <a:buSzPts val="1100"/>
              <a:buChar char="•"/>
              <a:defRPr sz="1100" b="0" i="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6"/>
          <p:cNvSpPr txBox="1">
            <a:spLocks noGrp="1"/>
          </p:cNvSpPr>
          <p:nvPr>
            <p:ph type="body" idx="2"/>
          </p:nvPr>
        </p:nvSpPr>
        <p:spPr>
          <a:xfrm>
            <a:off x="4629150" y="1369219"/>
            <a:ext cx="3886200" cy="3263400"/>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800"/>
              </a:spcBef>
              <a:spcAft>
                <a:spcPts val="0"/>
              </a:spcAft>
              <a:buSzPts val="1800"/>
              <a:buChar char="•"/>
              <a:defRPr sz="1800" b="0" i="0"/>
            </a:lvl1pPr>
            <a:lvl2pPr marL="914400" lvl="1" indent="-323850" algn="l">
              <a:lnSpc>
                <a:spcPct val="90000"/>
              </a:lnSpc>
              <a:spcBef>
                <a:spcPts val="400"/>
              </a:spcBef>
              <a:spcAft>
                <a:spcPts val="0"/>
              </a:spcAft>
              <a:buSzPts val="1500"/>
              <a:buChar char="•"/>
              <a:defRPr sz="1500" b="0" i="0"/>
            </a:lvl2pPr>
            <a:lvl3pPr marL="1371600" lvl="2" indent="-317500" algn="l">
              <a:lnSpc>
                <a:spcPct val="90000"/>
              </a:lnSpc>
              <a:spcBef>
                <a:spcPts val="400"/>
              </a:spcBef>
              <a:spcAft>
                <a:spcPts val="0"/>
              </a:spcAft>
              <a:buSzPts val="1400"/>
              <a:buChar char="•"/>
              <a:defRPr sz="1400" b="0" i="0"/>
            </a:lvl3pPr>
            <a:lvl4pPr marL="1828800" lvl="3" indent="-304800" algn="l">
              <a:lnSpc>
                <a:spcPct val="90000"/>
              </a:lnSpc>
              <a:spcBef>
                <a:spcPts val="400"/>
              </a:spcBef>
              <a:spcAft>
                <a:spcPts val="0"/>
              </a:spcAft>
              <a:buSzPts val="1200"/>
              <a:buChar char="•"/>
              <a:defRPr sz="1200" b="0" i="0"/>
            </a:lvl4pPr>
            <a:lvl5pPr marL="2286000" lvl="4" indent="-298450" algn="l">
              <a:lnSpc>
                <a:spcPct val="90000"/>
              </a:lnSpc>
              <a:spcBef>
                <a:spcPts val="400"/>
              </a:spcBef>
              <a:spcAft>
                <a:spcPts val="0"/>
              </a:spcAft>
              <a:buSzPts val="1100"/>
              <a:buChar char="•"/>
              <a:defRPr sz="1100" b="0" i="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29841" y="2"/>
            <a:ext cx="7886700" cy="994200"/>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7"/>
          <p:cNvSpPr txBox="1">
            <a:spLocks noGrp="1"/>
          </p:cNvSpPr>
          <p:nvPr>
            <p:ph type="body" idx="1"/>
          </p:nvPr>
        </p:nvSpPr>
        <p:spPr>
          <a:xfrm>
            <a:off x="629842" y="1260872"/>
            <a:ext cx="3868200" cy="618000"/>
          </a:xfrm>
          <a:prstGeom prst="rect">
            <a:avLst/>
          </a:prstGeom>
          <a:noFill/>
          <a:ln>
            <a:noFill/>
          </a:ln>
        </p:spPr>
        <p:txBody>
          <a:bodyPr spcFirstLastPara="1" wrap="square" lIns="0" tIns="34275" rIns="0" bIns="34275" anchor="ctr" anchorCtr="0">
            <a:normAutofit/>
          </a:bodyPr>
          <a:lstStyle>
            <a:lvl1pPr marL="457200" lvl="0" indent="-228600" algn="l">
              <a:lnSpc>
                <a:spcPct val="90000"/>
              </a:lnSpc>
              <a:spcBef>
                <a:spcPts val="800"/>
              </a:spcBef>
              <a:spcAft>
                <a:spcPts val="0"/>
              </a:spcAft>
              <a:buSzPts val="1400"/>
              <a:buNone/>
              <a:defRPr sz="1400" b="0" i="0">
                <a:solidFill>
                  <a:srgbClr val="800000"/>
                </a:solidFill>
              </a:defRPr>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4" name="Google Shape;44;p7"/>
          <p:cNvSpPr txBox="1">
            <a:spLocks noGrp="1"/>
          </p:cNvSpPr>
          <p:nvPr>
            <p:ph type="body" idx="2"/>
          </p:nvPr>
        </p:nvSpPr>
        <p:spPr>
          <a:xfrm>
            <a:off x="629842" y="1878809"/>
            <a:ext cx="3868200" cy="2550300"/>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800"/>
              </a:spcBef>
              <a:spcAft>
                <a:spcPts val="0"/>
              </a:spcAft>
              <a:buSzPts val="1800"/>
              <a:buChar char="•"/>
              <a:defRPr sz="1800" b="0" i="0"/>
            </a:lvl1pPr>
            <a:lvl2pPr marL="914400" lvl="1" indent="-323850" algn="l">
              <a:lnSpc>
                <a:spcPct val="90000"/>
              </a:lnSpc>
              <a:spcBef>
                <a:spcPts val="400"/>
              </a:spcBef>
              <a:spcAft>
                <a:spcPts val="0"/>
              </a:spcAft>
              <a:buSzPts val="1500"/>
              <a:buChar char="•"/>
              <a:defRPr sz="1500" b="0" i="0"/>
            </a:lvl2pPr>
            <a:lvl3pPr marL="1371600" lvl="2" indent="-317500" algn="l">
              <a:lnSpc>
                <a:spcPct val="90000"/>
              </a:lnSpc>
              <a:spcBef>
                <a:spcPts val="400"/>
              </a:spcBef>
              <a:spcAft>
                <a:spcPts val="0"/>
              </a:spcAft>
              <a:buSzPts val="1400"/>
              <a:buChar char="•"/>
              <a:defRPr sz="1400" b="0" i="0"/>
            </a:lvl3pPr>
            <a:lvl4pPr marL="1828800" lvl="3" indent="-304800" algn="l">
              <a:lnSpc>
                <a:spcPct val="90000"/>
              </a:lnSpc>
              <a:spcBef>
                <a:spcPts val="400"/>
              </a:spcBef>
              <a:spcAft>
                <a:spcPts val="0"/>
              </a:spcAft>
              <a:buSzPts val="1200"/>
              <a:buChar char="•"/>
              <a:defRPr sz="1200" b="0" i="0"/>
            </a:lvl4pPr>
            <a:lvl5pPr marL="2286000" lvl="4" indent="-298450" algn="l">
              <a:lnSpc>
                <a:spcPct val="90000"/>
              </a:lnSpc>
              <a:spcBef>
                <a:spcPts val="400"/>
              </a:spcBef>
              <a:spcAft>
                <a:spcPts val="0"/>
              </a:spcAft>
              <a:buSzPts val="1100"/>
              <a:buChar char="•"/>
              <a:defRPr sz="1100" b="0" i="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5" name="Google Shape;45;p7"/>
          <p:cNvSpPr txBox="1">
            <a:spLocks noGrp="1"/>
          </p:cNvSpPr>
          <p:nvPr>
            <p:ph type="body" idx="3"/>
          </p:nvPr>
        </p:nvSpPr>
        <p:spPr>
          <a:xfrm>
            <a:off x="4629152" y="1260872"/>
            <a:ext cx="3887400" cy="618000"/>
          </a:xfrm>
          <a:prstGeom prst="rect">
            <a:avLst/>
          </a:prstGeom>
          <a:noFill/>
          <a:ln>
            <a:noFill/>
          </a:ln>
        </p:spPr>
        <p:txBody>
          <a:bodyPr spcFirstLastPara="1" wrap="square" lIns="0" tIns="34275" rIns="0" bIns="34275" anchor="ctr" anchorCtr="0">
            <a:normAutofit/>
          </a:bodyPr>
          <a:lstStyle>
            <a:lvl1pPr marL="457200" lvl="0" indent="-228600" algn="l">
              <a:lnSpc>
                <a:spcPct val="90000"/>
              </a:lnSpc>
              <a:spcBef>
                <a:spcPts val="800"/>
              </a:spcBef>
              <a:spcAft>
                <a:spcPts val="0"/>
              </a:spcAft>
              <a:buSzPts val="1400"/>
              <a:buNone/>
              <a:defRPr sz="1400" b="0" i="0">
                <a:solidFill>
                  <a:srgbClr val="800000"/>
                </a:solidFill>
              </a:defRPr>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6" name="Google Shape;46;p7"/>
          <p:cNvSpPr txBox="1">
            <a:spLocks noGrp="1"/>
          </p:cNvSpPr>
          <p:nvPr>
            <p:ph type="body" idx="4"/>
          </p:nvPr>
        </p:nvSpPr>
        <p:spPr>
          <a:xfrm>
            <a:off x="4629152" y="1878809"/>
            <a:ext cx="3887400" cy="2550300"/>
          </a:xfrm>
          <a:prstGeom prst="rect">
            <a:avLst/>
          </a:prstGeom>
          <a:noFill/>
          <a:ln>
            <a:noFill/>
          </a:ln>
        </p:spPr>
        <p:txBody>
          <a:bodyPr spcFirstLastPara="1" wrap="square" lIns="0" tIns="34275" rIns="0" bIns="34275" anchor="t" anchorCtr="0">
            <a:noAutofit/>
          </a:bodyPr>
          <a:lstStyle>
            <a:lvl1pPr marL="457200" lvl="0" indent="-342900" algn="l">
              <a:lnSpc>
                <a:spcPct val="90000"/>
              </a:lnSpc>
              <a:spcBef>
                <a:spcPts val="800"/>
              </a:spcBef>
              <a:spcAft>
                <a:spcPts val="0"/>
              </a:spcAft>
              <a:buSzPts val="1800"/>
              <a:buChar char="•"/>
              <a:defRPr sz="1800" b="0" i="0"/>
            </a:lvl1pPr>
            <a:lvl2pPr marL="914400" lvl="1" indent="-323850" algn="l">
              <a:lnSpc>
                <a:spcPct val="90000"/>
              </a:lnSpc>
              <a:spcBef>
                <a:spcPts val="400"/>
              </a:spcBef>
              <a:spcAft>
                <a:spcPts val="0"/>
              </a:spcAft>
              <a:buSzPts val="1500"/>
              <a:buChar char="•"/>
              <a:defRPr sz="1500" b="0" i="0"/>
            </a:lvl2pPr>
            <a:lvl3pPr marL="1371600" lvl="2" indent="-317500" algn="l">
              <a:lnSpc>
                <a:spcPct val="90000"/>
              </a:lnSpc>
              <a:spcBef>
                <a:spcPts val="400"/>
              </a:spcBef>
              <a:spcAft>
                <a:spcPts val="0"/>
              </a:spcAft>
              <a:buSzPts val="1400"/>
              <a:buChar char="•"/>
              <a:defRPr sz="1400" b="0" i="0"/>
            </a:lvl3pPr>
            <a:lvl4pPr marL="1828800" lvl="3" indent="-304800" algn="l">
              <a:lnSpc>
                <a:spcPct val="90000"/>
              </a:lnSpc>
              <a:spcBef>
                <a:spcPts val="400"/>
              </a:spcBef>
              <a:spcAft>
                <a:spcPts val="0"/>
              </a:spcAft>
              <a:buSzPts val="1200"/>
              <a:buChar char="•"/>
              <a:defRPr sz="1200" b="0" i="0"/>
            </a:lvl4pPr>
            <a:lvl5pPr marL="2286000" lvl="4" indent="-298450" algn="l">
              <a:lnSpc>
                <a:spcPct val="90000"/>
              </a:lnSpc>
              <a:spcBef>
                <a:spcPts val="400"/>
              </a:spcBef>
              <a:spcAft>
                <a:spcPts val="0"/>
              </a:spcAft>
              <a:buSzPts val="1100"/>
              <a:buChar char="•"/>
              <a:defRPr sz="1100" b="0" i="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 name="Google Shape;47;p7"/>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0"/>
        <p:cNvGrpSpPr/>
        <p:nvPr/>
      </p:nvGrpSpPr>
      <p:grpSpPr>
        <a:xfrm>
          <a:off x="0" y="0"/>
          <a:ext cx="0" cy="0"/>
          <a:chOff x="0" y="0"/>
          <a:chExt cx="0" cy="0"/>
        </a:xfrm>
      </p:grpSpPr>
      <p:sp>
        <p:nvSpPr>
          <p:cNvPr id="51" name="Google Shape;51;p9"/>
          <p:cNvSpPr>
            <a:spLocks noGrp="1"/>
          </p:cNvSpPr>
          <p:nvPr>
            <p:ph type="pic" idx="2"/>
          </p:nvPr>
        </p:nvSpPr>
        <p:spPr>
          <a:xfrm>
            <a:off x="628650" y="1358903"/>
            <a:ext cx="5486400" cy="3036900"/>
          </a:xfrm>
          <a:prstGeom prst="rect">
            <a:avLst/>
          </a:prstGeom>
          <a:noFill/>
          <a:ln>
            <a:noFill/>
          </a:ln>
        </p:spPr>
      </p:sp>
      <p:sp>
        <p:nvSpPr>
          <p:cNvPr id="52" name="Google Shape;52;p9"/>
          <p:cNvSpPr txBox="1">
            <a:spLocks noGrp="1"/>
          </p:cNvSpPr>
          <p:nvPr>
            <p:ph type="body" idx="1"/>
          </p:nvPr>
        </p:nvSpPr>
        <p:spPr>
          <a:xfrm>
            <a:off x="6457950" y="1358901"/>
            <a:ext cx="2057400" cy="3042900"/>
          </a:xfrm>
          <a:prstGeom prst="rect">
            <a:avLst/>
          </a:prstGeom>
          <a:noFill/>
          <a:ln>
            <a:noFill/>
          </a:ln>
        </p:spPr>
        <p:txBody>
          <a:bodyPr spcFirstLastPara="1" wrap="square" lIns="0" tIns="34275" rIns="0" bIns="34275" anchor="t" anchorCtr="0">
            <a:noAutofit/>
          </a:bodyPr>
          <a:lstStyle>
            <a:lvl1pPr marL="457200" lvl="0" indent="-228600" algn="l">
              <a:lnSpc>
                <a:spcPct val="90000"/>
              </a:lnSpc>
              <a:spcBef>
                <a:spcPts val="800"/>
              </a:spcBef>
              <a:spcAft>
                <a:spcPts val="0"/>
              </a:spcAft>
              <a:buSzPts val="900"/>
              <a:buNone/>
              <a:defRPr sz="900" b="0" i="0"/>
            </a:lvl1pPr>
            <a:lvl2pPr marL="914400" lvl="1" indent="-228600" algn="l">
              <a:lnSpc>
                <a:spcPct val="90000"/>
              </a:lnSpc>
              <a:spcBef>
                <a:spcPts val="400"/>
              </a:spcBef>
              <a:spcAft>
                <a:spcPts val="0"/>
              </a:spcAft>
              <a:buSzPts val="800"/>
              <a:buNone/>
              <a:defRPr sz="800"/>
            </a:lvl2pPr>
            <a:lvl3pPr marL="1371600" lvl="2" indent="-228600" algn="l">
              <a:lnSpc>
                <a:spcPct val="90000"/>
              </a:lnSpc>
              <a:spcBef>
                <a:spcPts val="400"/>
              </a:spcBef>
              <a:spcAft>
                <a:spcPts val="0"/>
              </a:spcAft>
              <a:buSzPts val="700"/>
              <a:buNone/>
              <a:defRPr sz="700"/>
            </a:lvl3pPr>
            <a:lvl4pPr marL="1828800" lvl="3" indent="-228600" algn="l">
              <a:lnSpc>
                <a:spcPct val="90000"/>
              </a:lnSpc>
              <a:spcBef>
                <a:spcPts val="400"/>
              </a:spcBef>
              <a:spcAft>
                <a:spcPts val="0"/>
              </a:spcAft>
              <a:buSzPts val="600"/>
              <a:buNone/>
              <a:defRPr sz="600"/>
            </a:lvl4pPr>
            <a:lvl5pPr marL="2286000" lvl="4" indent="-228600" algn="l">
              <a:lnSpc>
                <a:spcPct val="90000"/>
              </a:lnSpc>
              <a:spcBef>
                <a:spcPts val="400"/>
              </a:spcBef>
              <a:spcAft>
                <a:spcPts val="0"/>
              </a:spcAft>
              <a:buSzPts val="600"/>
              <a:buNone/>
              <a:defRPr sz="600"/>
            </a:lvl5pPr>
            <a:lvl6pPr marL="2743200" lvl="5" indent="-228600" algn="l">
              <a:lnSpc>
                <a:spcPct val="90000"/>
              </a:lnSpc>
              <a:spcBef>
                <a:spcPts val="400"/>
              </a:spcBef>
              <a:spcAft>
                <a:spcPts val="0"/>
              </a:spcAft>
              <a:buClr>
                <a:schemeClr val="dk1"/>
              </a:buClr>
              <a:buSzPts val="600"/>
              <a:buNone/>
              <a:defRPr sz="600"/>
            </a:lvl6pPr>
            <a:lvl7pPr marL="3200400" lvl="6" indent="-228600" algn="l">
              <a:lnSpc>
                <a:spcPct val="90000"/>
              </a:lnSpc>
              <a:spcBef>
                <a:spcPts val="400"/>
              </a:spcBef>
              <a:spcAft>
                <a:spcPts val="0"/>
              </a:spcAft>
              <a:buClr>
                <a:schemeClr val="dk1"/>
              </a:buClr>
              <a:buSzPts val="600"/>
              <a:buNone/>
              <a:defRPr sz="600"/>
            </a:lvl7pPr>
            <a:lvl8pPr marL="3657600" lvl="7" indent="-228600" algn="l">
              <a:lnSpc>
                <a:spcPct val="90000"/>
              </a:lnSpc>
              <a:spcBef>
                <a:spcPts val="400"/>
              </a:spcBef>
              <a:spcAft>
                <a:spcPts val="0"/>
              </a:spcAft>
              <a:buClr>
                <a:schemeClr val="dk1"/>
              </a:buClr>
              <a:buSzPts val="600"/>
              <a:buNone/>
              <a:defRPr sz="600"/>
            </a:lvl8pPr>
            <a:lvl9pPr marL="4114800" lvl="8" indent="-228600" algn="l">
              <a:lnSpc>
                <a:spcPct val="90000"/>
              </a:lnSpc>
              <a:spcBef>
                <a:spcPts val="400"/>
              </a:spcBef>
              <a:spcAft>
                <a:spcPts val="0"/>
              </a:spcAft>
              <a:buClr>
                <a:schemeClr val="dk1"/>
              </a:buClr>
              <a:buSzPts val="600"/>
              <a:buNone/>
              <a:defRPr sz="600"/>
            </a:lvl9pPr>
          </a:lstStyle>
          <a:p>
            <a:endParaRPr/>
          </a:p>
        </p:txBody>
      </p:sp>
      <p:sp>
        <p:nvSpPr>
          <p:cNvPr id="53" name="Google Shape;53;p9"/>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9"/>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0"/>
          <p:cNvSpPr txBox="1">
            <a:spLocks noGrp="1"/>
          </p:cNvSpPr>
          <p:nvPr>
            <p:ph type="ctrTitle"/>
          </p:nvPr>
        </p:nvSpPr>
        <p:spPr>
          <a:xfrm>
            <a:off x="311708" y="744575"/>
            <a:ext cx="8520600" cy="2052600"/>
          </a:xfrm>
          <a:prstGeom prst="rect">
            <a:avLst/>
          </a:prstGeom>
          <a:noFill/>
          <a:ln>
            <a:noFill/>
          </a:ln>
        </p:spPr>
        <p:txBody>
          <a:bodyPr spcFirstLastPara="1" wrap="square" lIns="0" tIns="34275" rIns="0" bIns="34275" anchor="b" anchorCtr="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0"/>
          <p:cNvSpPr txBox="1">
            <a:spLocks noGrp="1"/>
          </p:cNvSpPr>
          <p:nvPr>
            <p:ph type="subTitle" idx="1"/>
          </p:nvPr>
        </p:nvSpPr>
        <p:spPr>
          <a:xfrm>
            <a:off x="311700" y="2834125"/>
            <a:ext cx="8520600" cy="792600"/>
          </a:xfrm>
          <a:prstGeom prst="rect">
            <a:avLst/>
          </a:prstGeom>
          <a:noFill/>
          <a:ln>
            <a:noFill/>
          </a:ln>
        </p:spPr>
        <p:txBody>
          <a:bodyPr spcFirstLastPara="1" wrap="square" lIns="0" tIns="34275" rIns="0" bIns="34275" anchor="t" anchorCtr="0">
            <a:no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a:endParaRPr/>
          </a:p>
        </p:txBody>
      </p:sp>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167"/>
            <a:ext cx="9144000" cy="349800"/>
          </a:xfrm>
          <a:prstGeom prst="rect">
            <a:avLst/>
          </a:prstGeom>
          <a:solidFill>
            <a:srgbClr val="8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Helvetica Neue"/>
              <a:ea typeface="Helvetica Neue"/>
              <a:cs typeface="Helvetica Neue"/>
              <a:sym typeface="Helvetica Neue"/>
            </a:endParaRPr>
          </a:p>
        </p:txBody>
      </p:sp>
      <p:cxnSp>
        <p:nvCxnSpPr>
          <p:cNvPr id="7" name="Google Shape;7;p1"/>
          <p:cNvCxnSpPr/>
          <p:nvPr/>
        </p:nvCxnSpPr>
        <p:spPr>
          <a:xfrm>
            <a:off x="0" y="4796736"/>
            <a:ext cx="9144000" cy="0"/>
          </a:xfrm>
          <a:prstGeom prst="straightConnector1">
            <a:avLst/>
          </a:prstGeom>
          <a:noFill/>
          <a:ln w="9525" cap="flat" cmpd="sng">
            <a:solidFill>
              <a:srgbClr val="D6D6CE"/>
            </a:solidFill>
            <a:prstDash val="solid"/>
            <a:miter lim="800000"/>
            <a:headEnd type="none" w="sm" len="sm"/>
            <a:tailEnd type="none" w="sm" len="sm"/>
          </a:ln>
        </p:spPr>
      </p:cxnSp>
      <p:sp>
        <p:nvSpPr>
          <p:cNvPr id="8" name="Google Shape;8;p1"/>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rgbClr val="800000"/>
              </a:buClr>
              <a:buSzPts val="2700"/>
              <a:buFont typeface="Helvetica Neue"/>
              <a:buNone/>
              <a:defRPr sz="2700" b="0" i="0" u="none" strike="noStrike" cap="none">
                <a:solidFill>
                  <a:srgbClr val="8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body" idx="1"/>
          </p:nvPr>
        </p:nvSpPr>
        <p:spPr>
          <a:xfrm>
            <a:off x="628650" y="1150602"/>
            <a:ext cx="7886700" cy="3322200"/>
          </a:xfrm>
          <a:prstGeom prst="rect">
            <a:avLst/>
          </a:prstGeom>
          <a:noFill/>
          <a:ln>
            <a:noFill/>
          </a:ln>
        </p:spPr>
        <p:txBody>
          <a:bodyPr spcFirstLastPara="1" wrap="square" lIns="0" tIns="34275" rIns="0" bIns="34275" anchor="t" anchorCtr="0">
            <a:noAutofit/>
          </a:bodyPr>
          <a:lstStyle>
            <a:lvl1pPr marL="457200" marR="0" lvl="0" indent="-342900" algn="l" rtl="0">
              <a:lnSpc>
                <a:spcPct val="90000"/>
              </a:lnSpc>
              <a:spcBef>
                <a:spcPts val="800"/>
              </a:spcBef>
              <a:spcAft>
                <a:spcPts val="0"/>
              </a:spcAft>
              <a:buClr>
                <a:srgbClr val="800000"/>
              </a:buClr>
              <a:buSzPts val="1800"/>
              <a:buFont typeface="Arial"/>
              <a:buChar char="•"/>
              <a:defRPr sz="1800" b="0" i="0" u="none" strike="noStrike" cap="none">
                <a:solidFill>
                  <a:schemeClr val="dk1"/>
                </a:solidFill>
                <a:latin typeface="Helvetica Neue"/>
                <a:ea typeface="Helvetica Neue"/>
                <a:cs typeface="Helvetica Neue"/>
                <a:sym typeface="Helvetica Neue"/>
              </a:defRPr>
            </a:lvl1pPr>
            <a:lvl2pPr marL="914400" marR="0" lvl="1" indent="-323850" algn="l" rtl="0">
              <a:lnSpc>
                <a:spcPct val="90000"/>
              </a:lnSpc>
              <a:spcBef>
                <a:spcPts val="400"/>
              </a:spcBef>
              <a:spcAft>
                <a:spcPts val="0"/>
              </a:spcAft>
              <a:buClr>
                <a:srgbClr val="800000"/>
              </a:buClr>
              <a:buSzPts val="1500"/>
              <a:buFont typeface="Arial"/>
              <a:buChar char="•"/>
              <a:defRPr sz="1500" b="0" i="0" u="none" strike="noStrike" cap="none">
                <a:solidFill>
                  <a:schemeClr val="dk1"/>
                </a:solidFill>
                <a:latin typeface="Helvetica Neue"/>
                <a:ea typeface="Helvetica Neue"/>
                <a:cs typeface="Helvetica Neue"/>
                <a:sym typeface="Helvetica Neue"/>
              </a:defRPr>
            </a:lvl2pPr>
            <a:lvl3pPr marL="1371600" marR="0" lvl="2" indent="-317500" algn="l" rtl="0">
              <a:lnSpc>
                <a:spcPct val="90000"/>
              </a:lnSpc>
              <a:spcBef>
                <a:spcPts val="400"/>
              </a:spcBef>
              <a:spcAft>
                <a:spcPts val="0"/>
              </a:spcAft>
              <a:buClr>
                <a:srgbClr val="800000"/>
              </a:buClr>
              <a:buSzPts val="1400"/>
              <a:buFont typeface="Arial"/>
              <a:buChar char="•"/>
              <a:defRPr sz="1400" b="0" i="0" u="none" strike="noStrike" cap="none">
                <a:solidFill>
                  <a:schemeClr val="dk1"/>
                </a:solidFill>
                <a:latin typeface="Helvetica Neue"/>
                <a:ea typeface="Helvetica Neue"/>
                <a:cs typeface="Helvetica Neue"/>
                <a:sym typeface="Helvetica Neue"/>
              </a:defRPr>
            </a:lvl3pPr>
            <a:lvl4pPr marL="1828800" marR="0" lvl="3" indent="-304800" algn="l" rtl="0">
              <a:lnSpc>
                <a:spcPct val="90000"/>
              </a:lnSpc>
              <a:spcBef>
                <a:spcPts val="400"/>
              </a:spcBef>
              <a:spcAft>
                <a:spcPts val="0"/>
              </a:spcAft>
              <a:buClr>
                <a:srgbClr val="800000"/>
              </a:buClr>
              <a:buSzPts val="1200"/>
              <a:buFont typeface="Arial"/>
              <a:buChar char="•"/>
              <a:defRPr sz="1200" b="0" i="0" u="none" strike="noStrike" cap="none">
                <a:solidFill>
                  <a:schemeClr val="dk1"/>
                </a:solidFill>
                <a:latin typeface="Helvetica Neue"/>
                <a:ea typeface="Helvetica Neue"/>
                <a:cs typeface="Helvetica Neue"/>
                <a:sym typeface="Helvetica Neue"/>
              </a:defRPr>
            </a:lvl4pPr>
            <a:lvl5pPr marL="2286000" marR="0" lvl="4" indent="-298450" algn="l" rtl="0">
              <a:lnSpc>
                <a:spcPct val="90000"/>
              </a:lnSpc>
              <a:spcBef>
                <a:spcPts val="400"/>
              </a:spcBef>
              <a:spcAft>
                <a:spcPts val="0"/>
              </a:spcAft>
              <a:buClr>
                <a:srgbClr val="800000"/>
              </a:buClr>
              <a:buSzPts val="1100"/>
              <a:buFont typeface="Arial"/>
              <a:buChar char="•"/>
              <a:defRPr sz="11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457951" y="4844349"/>
            <a:ext cx="2574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0">
            <a:alphaModFix/>
          </a:blip>
          <a:srcRect/>
          <a:stretch/>
        </p:blipFill>
        <p:spPr>
          <a:xfrm>
            <a:off x="402535" y="4801003"/>
            <a:ext cx="2133706" cy="3566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SVeldman/ml_final_spring_2024/tree/m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ad.org/media/stats-skin-canc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ubmed.ncbi.nlm.nih.gov/1636851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stackoverflow.com/questions/52802678/i-have-an-image-data-and-metadata-containing-the-description-of-the-image-how-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verse.harvard.edu/dataset.xhtml?persistentId=doi:10.7910/DVN/DBW86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291500" y="226425"/>
            <a:ext cx="7058076" cy="3638400"/>
          </a:xfrm>
          <a:prstGeom prst="rect">
            <a:avLst/>
          </a:prstGeom>
          <a:noFill/>
          <a:ln>
            <a:noFill/>
          </a:ln>
        </p:spPr>
        <p:txBody>
          <a:bodyPr spcFirstLastPara="1" wrap="square" lIns="0" tIns="34275" rIns="0" bIns="34275" anchor="b" anchorCtr="0">
            <a:normAutofit/>
          </a:bodyPr>
          <a:lstStyle/>
          <a:p>
            <a:pPr marL="0" lvl="0" indent="0" algn="l" rtl="0">
              <a:lnSpc>
                <a:spcPct val="90000"/>
              </a:lnSpc>
              <a:spcBef>
                <a:spcPts val="0"/>
              </a:spcBef>
              <a:spcAft>
                <a:spcPts val="0"/>
              </a:spcAft>
              <a:buSzPts val="3000"/>
              <a:buNone/>
            </a:pPr>
            <a:r>
              <a:rPr lang="en" sz="2400" dirty="0"/>
              <a:t>A Supervised Machine Learning Approach for </a:t>
            </a:r>
            <a:r>
              <a:rPr lang="en-US" sz="2400" dirty="0"/>
              <a:t>Skin Cancer Detection with Convolutional Neural Networks</a:t>
            </a:r>
            <a:endParaRPr sz="2400" dirty="0"/>
          </a:p>
          <a:p>
            <a:br>
              <a:rPr lang="en" sz="2000" dirty="0"/>
            </a:br>
            <a:r>
              <a:rPr lang="en" sz="1600" dirty="0"/>
              <a:t>Steve Veldman</a:t>
            </a:r>
            <a:br>
              <a:rPr lang="en" sz="2000" dirty="0"/>
            </a:br>
            <a:r>
              <a:rPr lang="en" sz="1338" dirty="0"/>
              <a:t>University of Chicago MS in Applied Data Science</a:t>
            </a:r>
            <a:endParaRPr sz="1338" dirty="0"/>
          </a:p>
          <a:p>
            <a:r>
              <a:rPr lang="en" sz="1338" dirty="0"/>
              <a:t>ADSP 31009 Machine Learning and Predictive Analytics – Dr. Arnab Bose, Professor</a:t>
            </a:r>
            <a:br>
              <a:rPr lang="en" sz="1338" dirty="0"/>
            </a:br>
            <a:r>
              <a:rPr lang="en" sz="1338" dirty="0"/>
              <a:t>Submitted 5/22/2024</a:t>
            </a:r>
            <a:br>
              <a:rPr lang="en" sz="1338" dirty="0"/>
            </a:br>
            <a:br>
              <a:rPr lang="en" sz="1338" dirty="0"/>
            </a:br>
            <a:br>
              <a:rPr lang="en" sz="1338" dirty="0"/>
            </a:br>
            <a:endParaRPr sz="1100" dirty="0">
              <a:solidFill>
                <a:schemeClr val="dk1"/>
              </a:solidFill>
              <a:latin typeface="Arial"/>
              <a:ea typeface="Arial"/>
              <a:cs typeface="Arial"/>
              <a:sym typeface="Arial"/>
            </a:endParaRPr>
          </a:p>
        </p:txBody>
      </p:sp>
      <p:sp>
        <p:nvSpPr>
          <p:cNvPr id="64" name="Google Shape;64;p11"/>
          <p:cNvSpPr txBox="1">
            <a:spLocks noGrp="1"/>
          </p:cNvSpPr>
          <p:nvPr>
            <p:ph type="body" idx="1"/>
          </p:nvPr>
        </p:nvSpPr>
        <p:spPr>
          <a:xfrm>
            <a:off x="291500" y="3740176"/>
            <a:ext cx="7886700" cy="694200"/>
          </a:xfrm>
          <a:prstGeom prst="rect">
            <a:avLst/>
          </a:prstGeom>
          <a:noFill/>
          <a:ln>
            <a:noFill/>
          </a:ln>
        </p:spPr>
        <p:txBody>
          <a:bodyPr spcFirstLastPara="1" wrap="square" lIns="0" tIns="34275" rIns="0" bIns="34275" anchor="t" anchorCtr="0">
            <a:normAutofit/>
          </a:bodyPr>
          <a:lstStyle/>
          <a:p>
            <a:pPr marL="0" lvl="0" indent="0" algn="l" rtl="0">
              <a:lnSpc>
                <a:spcPct val="90000"/>
              </a:lnSpc>
              <a:spcBef>
                <a:spcPts val="0"/>
              </a:spcBef>
              <a:spcAft>
                <a:spcPts val="0"/>
              </a:spcAft>
              <a:buSzPts val="1400"/>
              <a:buNone/>
            </a:pPr>
            <a:endParaRPr lang="en" sz="1200" i="1" dirty="0"/>
          </a:p>
          <a:p>
            <a:pPr marL="0" lvl="0" indent="0" algn="l" rtl="0">
              <a:lnSpc>
                <a:spcPct val="90000"/>
              </a:lnSpc>
              <a:spcBef>
                <a:spcPts val="0"/>
              </a:spcBef>
              <a:spcAft>
                <a:spcPts val="0"/>
              </a:spcAft>
              <a:buSzPts val="1400"/>
              <a:buNone/>
            </a:pPr>
            <a:r>
              <a:rPr lang="en" sz="1200" dirty="0"/>
              <a:t>Github Link: </a:t>
            </a:r>
            <a:r>
              <a:rPr lang="en-US" sz="1200" i="1" dirty="0">
                <a:hlinkClick r:id="rId3"/>
              </a:rPr>
              <a:t>https://github.com/SVeldman/ml_final_spring_2024/tree/main</a:t>
            </a:r>
            <a:endParaRPr sz="1200" i="1" dirty="0"/>
          </a:p>
        </p:txBody>
      </p:sp>
      <p:sp>
        <p:nvSpPr>
          <p:cNvPr id="65" name="Google Shape;65;p11"/>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628650" y="25251"/>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Model Development:</a:t>
            </a:r>
            <a:endParaRPr dirty="0"/>
          </a:p>
        </p:txBody>
      </p:sp>
      <p:sp>
        <p:nvSpPr>
          <p:cNvPr id="151" name="Google Shape;151;p21"/>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52" name="Google Shape;152;p21"/>
          <p:cNvSpPr txBox="1"/>
          <p:nvPr/>
        </p:nvSpPr>
        <p:spPr>
          <a:xfrm>
            <a:off x="358116" y="573979"/>
            <a:ext cx="8206200" cy="427037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A great variety of different architectures were explored for both the “from scratch” and transfer learning models (approximately 10+ variation each):</a:t>
            </a:r>
          </a:p>
          <a:p>
            <a:pPr marL="457200" lvl="0" indent="-300990" algn="l" rtl="0">
              <a:lnSpc>
                <a:spcPct val="150000"/>
              </a:lnSpc>
              <a:spcBef>
                <a:spcPts val="0"/>
              </a:spcBef>
              <a:spcAft>
                <a:spcPts val="0"/>
              </a:spcAft>
              <a:buClr>
                <a:srgbClr val="383838"/>
              </a:buClr>
              <a:buSzPts val="1140"/>
              <a:buChar char="o"/>
            </a:pPr>
            <a:r>
              <a:rPr lang="en-US" sz="1300" dirty="0">
                <a:solidFill>
                  <a:srgbClr val="29261B"/>
                </a:solidFill>
              </a:rPr>
              <a:t>“From scratch” model began as simple “shallow” network (input layer, 2 convolutional layers, one dense layer, and output layer) and was gradually expanded until complexity reached the limits of available system resources.</a:t>
            </a:r>
          </a:p>
          <a:p>
            <a:pPr marL="457200" lvl="0" indent="-300990">
              <a:lnSpc>
                <a:spcPct val="150000"/>
              </a:lnSpc>
              <a:buClr>
                <a:srgbClr val="383838"/>
              </a:buClr>
              <a:buSzPts val="1140"/>
              <a:buChar char="o"/>
            </a:pPr>
            <a:r>
              <a:rPr lang="en-US" sz="1300" dirty="0">
                <a:solidFill>
                  <a:srgbClr val="29261B"/>
                </a:solidFill>
              </a:rPr>
              <a:t>Transfer learning models ranged from a single dense layer up to fully developed CNN architecture added after the pretrained ResNet50 model.</a:t>
            </a:r>
            <a:endParaRPr lang="en" dirty="0">
              <a:solidFill>
                <a:srgbClr val="29261B"/>
              </a:solidFill>
            </a:endParaRPr>
          </a:p>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Combinations of the following regularization techniques were explored on each model:</a:t>
            </a:r>
          </a:p>
          <a:p>
            <a:pPr marL="457200" lvl="0" indent="-300990" algn="l" rtl="0">
              <a:lnSpc>
                <a:spcPct val="150000"/>
              </a:lnSpc>
              <a:spcBef>
                <a:spcPts val="0"/>
              </a:spcBef>
              <a:spcAft>
                <a:spcPts val="0"/>
              </a:spcAft>
              <a:buClr>
                <a:srgbClr val="383838"/>
              </a:buClr>
              <a:buSzPts val="1140"/>
              <a:buChar char="o"/>
            </a:pPr>
            <a:r>
              <a:rPr lang="en-US" sz="1400" dirty="0">
                <a:solidFill>
                  <a:srgbClr val="29261B"/>
                </a:solidFill>
              </a:rPr>
              <a:t>Batch Normalization</a:t>
            </a:r>
          </a:p>
          <a:p>
            <a:pPr marL="457200" lvl="0" indent="-300990" algn="l" rtl="0">
              <a:lnSpc>
                <a:spcPct val="150000"/>
              </a:lnSpc>
              <a:spcBef>
                <a:spcPts val="0"/>
              </a:spcBef>
              <a:spcAft>
                <a:spcPts val="0"/>
              </a:spcAft>
              <a:buClr>
                <a:srgbClr val="383838"/>
              </a:buClr>
              <a:buSzPts val="1140"/>
              <a:buChar char="o"/>
            </a:pPr>
            <a:r>
              <a:rPr lang="en-US" sz="1400" dirty="0">
                <a:solidFill>
                  <a:srgbClr val="29261B"/>
                </a:solidFill>
              </a:rPr>
              <a:t>Early Stopping</a:t>
            </a:r>
          </a:p>
          <a:p>
            <a:pPr marL="457200" lvl="0" indent="-300990" algn="l" rtl="0">
              <a:lnSpc>
                <a:spcPct val="150000"/>
              </a:lnSpc>
              <a:spcBef>
                <a:spcPts val="0"/>
              </a:spcBef>
              <a:spcAft>
                <a:spcPts val="0"/>
              </a:spcAft>
              <a:buClr>
                <a:srgbClr val="383838"/>
              </a:buClr>
              <a:buSzPts val="1140"/>
              <a:buChar char="o"/>
            </a:pPr>
            <a:r>
              <a:rPr lang="en-US" sz="1400" dirty="0">
                <a:solidFill>
                  <a:srgbClr val="29261B"/>
                </a:solidFill>
              </a:rPr>
              <a:t>Dropout Layers</a:t>
            </a:r>
          </a:p>
          <a:p>
            <a:pPr marL="457200" lvl="0" indent="-300990" algn="l" rtl="0">
              <a:lnSpc>
                <a:spcPct val="150000"/>
              </a:lnSpc>
              <a:spcBef>
                <a:spcPts val="0"/>
              </a:spcBef>
              <a:spcAft>
                <a:spcPts val="0"/>
              </a:spcAft>
              <a:buClr>
                <a:srgbClr val="383838"/>
              </a:buClr>
              <a:buSzPts val="1140"/>
              <a:buChar char="o"/>
            </a:pPr>
            <a:r>
              <a:rPr lang="en-US" sz="1400" dirty="0">
                <a:solidFill>
                  <a:srgbClr val="29261B"/>
                </a:solidFill>
              </a:rPr>
              <a:t>Learning Rate Adjustments</a:t>
            </a:r>
            <a:endParaRPr lang="en" dirty="0">
              <a:solidFill>
                <a:srgbClr val="29261B"/>
              </a:solidFill>
            </a:endParaRPr>
          </a:p>
          <a:p>
            <a:pPr marL="285750" indent="-285750">
              <a:lnSpc>
                <a:spcPct val="150000"/>
              </a:lnSpc>
              <a:buFont typeface="Wingdings" panose="05000000000000000000" pitchFamily="2" charset="2"/>
              <a:buChar char="v"/>
            </a:pPr>
            <a:r>
              <a:rPr lang="en-US" dirty="0">
                <a:solidFill>
                  <a:srgbClr val="29261B"/>
                </a:solidFill>
              </a:rPr>
              <a:t>Both models were trained using a categorical cross entropy loss function and Adam optimizer.</a:t>
            </a:r>
            <a:endParaRPr lang="en-US" sz="1300" dirty="0">
              <a:solidFill>
                <a:srgbClr val="29261B"/>
              </a:solidFill>
            </a:endParaRPr>
          </a:p>
        </p:txBody>
      </p:sp>
    </p:spTree>
    <p:extLst>
      <p:ext uri="{BB962C8B-B14F-4D97-AF65-F5344CB8AC3E}">
        <p14:creationId xmlns:p14="http://schemas.microsoft.com/office/powerpoint/2010/main" val="387914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126800" y="-87802"/>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Model Architectures:</a:t>
            </a:r>
            <a:endParaRPr dirty="0"/>
          </a:p>
        </p:txBody>
      </p:sp>
      <p:sp>
        <p:nvSpPr>
          <p:cNvPr id="380" name="Google Shape;380;p40"/>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648C3723-8635-4028-D4FD-A91F8D5F58F7}"/>
              </a:ext>
            </a:extLst>
          </p:cNvPr>
          <p:cNvPicPr>
            <a:picLocks/>
          </p:cNvPicPr>
          <p:nvPr/>
        </p:nvPicPr>
        <p:blipFill rotWithShape="1">
          <a:blip r:embed="rId3"/>
          <a:srcRect t="2387" b="-9"/>
          <a:stretch/>
        </p:blipFill>
        <p:spPr>
          <a:xfrm>
            <a:off x="126800" y="983044"/>
            <a:ext cx="2825241" cy="3749040"/>
          </a:xfrm>
          <a:prstGeom prst="rect">
            <a:avLst/>
          </a:prstGeom>
        </p:spPr>
      </p:pic>
      <p:pic>
        <p:nvPicPr>
          <p:cNvPr id="9" name="Picture 8">
            <a:extLst>
              <a:ext uri="{FF2B5EF4-FFF2-40B4-BE49-F238E27FC236}">
                <a16:creationId xmlns:a16="http://schemas.microsoft.com/office/drawing/2014/main" id="{4F0F0ABE-4F89-64DE-BB9F-CC59880518FA}"/>
              </a:ext>
            </a:extLst>
          </p:cNvPr>
          <p:cNvPicPr>
            <a:picLocks noChangeAspect="1"/>
          </p:cNvPicPr>
          <p:nvPr/>
        </p:nvPicPr>
        <p:blipFill>
          <a:blip r:embed="rId4"/>
          <a:stretch>
            <a:fillRect/>
          </a:stretch>
        </p:blipFill>
        <p:spPr>
          <a:xfrm>
            <a:off x="2998035" y="2038539"/>
            <a:ext cx="2902527" cy="2693545"/>
          </a:xfrm>
          <a:prstGeom prst="rect">
            <a:avLst/>
          </a:prstGeom>
        </p:spPr>
      </p:pic>
      <p:pic>
        <p:nvPicPr>
          <p:cNvPr id="11" name="Picture 10">
            <a:extLst>
              <a:ext uri="{FF2B5EF4-FFF2-40B4-BE49-F238E27FC236}">
                <a16:creationId xmlns:a16="http://schemas.microsoft.com/office/drawing/2014/main" id="{44C4E163-5356-3A59-4FCE-6C0721C250E9}"/>
              </a:ext>
            </a:extLst>
          </p:cNvPr>
          <p:cNvPicPr>
            <a:picLocks noChangeAspect="1"/>
          </p:cNvPicPr>
          <p:nvPr/>
        </p:nvPicPr>
        <p:blipFill rotWithShape="1">
          <a:blip r:embed="rId5"/>
          <a:srcRect t="6448" b="-3116"/>
          <a:stretch/>
        </p:blipFill>
        <p:spPr>
          <a:xfrm>
            <a:off x="5946557" y="1063790"/>
            <a:ext cx="3085694" cy="1325880"/>
          </a:xfrm>
          <a:prstGeom prst="rect">
            <a:avLst/>
          </a:prstGeom>
        </p:spPr>
      </p:pic>
      <p:sp>
        <p:nvSpPr>
          <p:cNvPr id="12" name="Google Shape;379;p40">
            <a:extLst>
              <a:ext uri="{FF2B5EF4-FFF2-40B4-BE49-F238E27FC236}">
                <a16:creationId xmlns:a16="http://schemas.microsoft.com/office/drawing/2014/main" id="{B2C8A314-9218-3E98-1F1E-89C22F49235C}"/>
              </a:ext>
            </a:extLst>
          </p:cNvPr>
          <p:cNvSpPr txBox="1">
            <a:spLocks/>
          </p:cNvSpPr>
          <p:nvPr/>
        </p:nvSpPr>
        <p:spPr>
          <a:xfrm>
            <a:off x="126800" y="755072"/>
            <a:ext cx="2426277" cy="283453"/>
          </a:xfrm>
          <a:prstGeom prst="rect">
            <a:avLst/>
          </a:prstGeom>
          <a:noFill/>
          <a:ln>
            <a:noFill/>
          </a:ln>
        </p:spPr>
        <p:txBody>
          <a:bodyPr spcFirstLastPara="1" wrap="square" lIns="0" tIns="34275" rIns="0"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800000"/>
              </a:buClr>
              <a:buSzPts val="2700"/>
              <a:buFont typeface="Helvetica Neue"/>
              <a:buNone/>
              <a:defRPr sz="2700" b="0" i="0" u="none" strike="noStrike" cap="none">
                <a:solidFill>
                  <a:srgbClr val="8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latin typeface="+mj-lt"/>
              </a:rPr>
              <a:t>Trained From Scratch:</a:t>
            </a:r>
          </a:p>
        </p:txBody>
      </p:sp>
      <p:sp>
        <p:nvSpPr>
          <p:cNvPr id="15" name="Google Shape;379;p40">
            <a:extLst>
              <a:ext uri="{FF2B5EF4-FFF2-40B4-BE49-F238E27FC236}">
                <a16:creationId xmlns:a16="http://schemas.microsoft.com/office/drawing/2014/main" id="{5B3AB79A-A6DB-B66B-5163-515C676A0266}"/>
              </a:ext>
            </a:extLst>
          </p:cNvPr>
          <p:cNvSpPr txBox="1">
            <a:spLocks/>
          </p:cNvSpPr>
          <p:nvPr/>
        </p:nvSpPr>
        <p:spPr>
          <a:xfrm>
            <a:off x="5946557" y="755072"/>
            <a:ext cx="2426277" cy="283453"/>
          </a:xfrm>
          <a:prstGeom prst="rect">
            <a:avLst/>
          </a:prstGeom>
          <a:noFill/>
          <a:ln>
            <a:noFill/>
          </a:ln>
        </p:spPr>
        <p:txBody>
          <a:bodyPr spcFirstLastPara="1" wrap="square" lIns="0" tIns="34275" rIns="0"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800000"/>
              </a:buClr>
              <a:buSzPts val="2700"/>
              <a:buFont typeface="Helvetica Neue"/>
              <a:buNone/>
              <a:defRPr sz="2700" b="0" i="0" u="none" strike="noStrike" cap="none">
                <a:solidFill>
                  <a:srgbClr val="8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latin typeface="+mj-lt"/>
              </a:rPr>
              <a:t>Transfer Learning:</a:t>
            </a:r>
          </a:p>
        </p:txBody>
      </p:sp>
    </p:spTree>
    <p:extLst>
      <p:ext uri="{BB962C8B-B14F-4D97-AF65-F5344CB8AC3E}">
        <p14:creationId xmlns:p14="http://schemas.microsoft.com/office/powerpoint/2010/main" val="89706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28650" y="159327"/>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Results</a:t>
            </a:r>
            <a:endParaRPr dirty="0"/>
          </a:p>
        </p:txBody>
      </p:sp>
      <p:sp>
        <p:nvSpPr>
          <p:cNvPr id="183" name="Google Shape;183;p2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Google Shape;152;p21">
            <a:extLst>
              <a:ext uri="{FF2B5EF4-FFF2-40B4-BE49-F238E27FC236}">
                <a16:creationId xmlns:a16="http://schemas.microsoft.com/office/drawing/2014/main" id="{2B1B6212-8D6D-A958-5B58-9674A62EA7FB}"/>
              </a:ext>
            </a:extLst>
          </p:cNvPr>
          <p:cNvSpPr txBox="1"/>
          <p:nvPr/>
        </p:nvSpPr>
        <p:spPr>
          <a:xfrm>
            <a:off x="392701" y="886769"/>
            <a:ext cx="8206200" cy="2769959"/>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Model built from scratch benefitted greatly from increasingly complex model architectures and greater number of training epochs. Regularization methods prevented any serious overfitting, with only a modest loss of accuracy from training to validation data and from validation to test data.</a:t>
            </a:r>
          </a:p>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Transfer learning model proved very prone to overfitting, and performed best with minimal layers built on top of the base model and no more than ~10 training epochs.</a:t>
            </a:r>
          </a:p>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Performance of transfer learning model suffered when resizing/rescaling and data augmentation layers were applied (could not test “from scratch” model with full sized images due to system limitations).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51875" y="165908"/>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Results</a:t>
            </a:r>
            <a:endParaRPr dirty="0"/>
          </a:p>
        </p:txBody>
      </p:sp>
      <p:sp>
        <p:nvSpPr>
          <p:cNvPr id="183" name="Google Shape;183;p2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86" name="Google Shape;186;p23"/>
          <p:cNvSpPr txBox="1"/>
          <p:nvPr/>
        </p:nvSpPr>
        <p:spPr>
          <a:xfrm>
            <a:off x="538596" y="906483"/>
            <a:ext cx="7760400" cy="357000"/>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pPr>
            <a:r>
              <a:rPr lang="en" sz="1800" dirty="0">
                <a:solidFill>
                  <a:srgbClr val="29261B"/>
                </a:solidFill>
              </a:rPr>
              <a:t>Final models of each type performed realtively similarly across training, validation, and test data:</a:t>
            </a:r>
          </a:p>
        </p:txBody>
      </p:sp>
      <p:graphicFrame>
        <p:nvGraphicFramePr>
          <p:cNvPr id="2" name="Table 1">
            <a:extLst>
              <a:ext uri="{FF2B5EF4-FFF2-40B4-BE49-F238E27FC236}">
                <a16:creationId xmlns:a16="http://schemas.microsoft.com/office/drawing/2014/main" id="{B715AE3E-376F-9C46-F0BF-C72730B38192}"/>
              </a:ext>
            </a:extLst>
          </p:cNvPr>
          <p:cNvGraphicFramePr>
            <a:graphicFrameLocks noGrp="1"/>
          </p:cNvGraphicFramePr>
          <p:nvPr>
            <p:extLst>
              <p:ext uri="{D42A27DB-BD31-4B8C-83A1-F6EECF244321}">
                <p14:modId xmlns:p14="http://schemas.microsoft.com/office/powerpoint/2010/main" val="265921167"/>
              </p:ext>
            </p:extLst>
          </p:nvPr>
        </p:nvGraphicFramePr>
        <p:xfrm>
          <a:off x="651875" y="2112178"/>
          <a:ext cx="6948054" cy="1821129"/>
        </p:xfrm>
        <a:graphic>
          <a:graphicData uri="http://schemas.openxmlformats.org/drawingml/2006/table">
            <a:tbl>
              <a:tblPr firstRow="1" bandRow="1">
                <a:tableStyleId>{1F7399AC-BC54-436B-A4A4-E64494735B07}</a:tableStyleId>
              </a:tblPr>
              <a:tblGrid>
                <a:gridCol w="1890926">
                  <a:extLst>
                    <a:ext uri="{9D8B030D-6E8A-4147-A177-3AD203B41FA5}">
                      <a16:colId xmlns:a16="http://schemas.microsoft.com/office/drawing/2014/main" val="3680138096"/>
                    </a:ext>
                  </a:extLst>
                </a:gridCol>
                <a:gridCol w="1248891">
                  <a:extLst>
                    <a:ext uri="{9D8B030D-6E8A-4147-A177-3AD203B41FA5}">
                      <a16:colId xmlns:a16="http://schemas.microsoft.com/office/drawing/2014/main" val="1753335967"/>
                    </a:ext>
                  </a:extLst>
                </a:gridCol>
                <a:gridCol w="1275275">
                  <a:extLst>
                    <a:ext uri="{9D8B030D-6E8A-4147-A177-3AD203B41FA5}">
                      <a16:colId xmlns:a16="http://schemas.microsoft.com/office/drawing/2014/main" val="427590828"/>
                    </a:ext>
                  </a:extLst>
                </a:gridCol>
                <a:gridCol w="1187327">
                  <a:extLst>
                    <a:ext uri="{9D8B030D-6E8A-4147-A177-3AD203B41FA5}">
                      <a16:colId xmlns:a16="http://schemas.microsoft.com/office/drawing/2014/main" val="1577003886"/>
                    </a:ext>
                  </a:extLst>
                </a:gridCol>
                <a:gridCol w="1345635">
                  <a:extLst>
                    <a:ext uri="{9D8B030D-6E8A-4147-A177-3AD203B41FA5}">
                      <a16:colId xmlns:a16="http://schemas.microsoft.com/office/drawing/2014/main" val="519134031"/>
                    </a:ext>
                  </a:extLst>
                </a:gridCol>
              </a:tblGrid>
              <a:tr h="607043">
                <a:tc>
                  <a:txBody>
                    <a:bodyPr/>
                    <a:lstStyle/>
                    <a:p>
                      <a:pPr algn="ctr"/>
                      <a:r>
                        <a:rPr lang="en-US" dirty="0"/>
                        <a:t>Model/Accuracy</a:t>
                      </a:r>
                    </a:p>
                  </a:txBody>
                  <a:tcPr>
                    <a:solidFill>
                      <a:srgbClr val="9E0000">
                        <a:alpha val="50196"/>
                      </a:srgbClr>
                    </a:solidFill>
                  </a:tcPr>
                </a:tc>
                <a:tc>
                  <a:txBody>
                    <a:bodyPr/>
                    <a:lstStyle/>
                    <a:p>
                      <a:pPr algn="ctr"/>
                      <a:r>
                        <a:rPr lang="en-US" dirty="0"/>
                        <a:t>Training</a:t>
                      </a:r>
                    </a:p>
                  </a:txBody>
                  <a:tcPr>
                    <a:solidFill>
                      <a:srgbClr val="9E0000">
                        <a:alpha val="50196"/>
                      </a:srgbClr>
                    </a:solidFill>
                  </a:tcPr>
                </a:tc>
                <a:tc>
                  <a:txBody>
                    <a:bodyPr/>
                    <a:lstStyle/>
                    <a:p>
                      <a:pPr algn="ctr"/>
                      <a:r>
                        <a:rPr lang="en-US" dirty="0"/>
                        <a:t>Validation</a:t>
                      </a:r>
                    </a:p>
                  </a:txBody>
                  <a:tcPr>
                    <a:solidFill>
                      <a:srgbClr val="9E0000">
                        <a:alpha val="50196"/>
                      </a:srgbClr>
                    </a:solidFill>
                  </a:tcPr>
                </a:tc>
                <a:tc>
                  <a:txBody>
                    <a:bodyPr/>
                    <a:lstStyle/>
                    <a:p>
                      <a:pPr algn="ctr"/>
                      <a:r>
                        <a:rPr lang="en-US" dirty="0"/>
                        <a:t>Test</a:t>
                      </a:r>
                    </a:p>
                  </a:txBody>
                  <a:tcPr>
                    <a:solidFill>
                      <a:srgbClr val="9E0000">
                        <a:alpha val="50196"/>
                      </a:srgbClr>
                    </a:solidFill>
                  </a:tcPr>
                </a:tc>
                <a:tc>
                  <a:txBody>
                    <a:bodyPr/>
                    <a:lstStyle/>
                    <a:p>
                      <a:pPr algn="ctr"/>
                      <a:r>
                        <a:rPr lang="en-US" dirty="0"/>
                        <a:t># Epochs</a:t>
                      </a:r>
                    </a:p>
                  </a:txBody>
                  <a:tcPr>
                    <a:solidFill>
                      <a:srgbClr val="9E0000">
                        <a:alpha val="50196"/>
                      </a:srgbClr>
                    </a:solidFill>
                  </a:tcPr>
                </a:tc>
                <a:extLst>
                  <a:ext uri="{0D108BD9-81ED-4DB2-BD59-A6C34878D82A}">
                    <a16:rowId xmlns:a16="http://schemas.microsoft.com/office/drawing/2014/main" val="2014246640"/>
                  </a:ext>
                </a:extLst>
              </a:tr>
              <a:tr h="607043">
                <a:tc>
                  <a:txBody>
                    <a:bodyPr/>
                    <a:lstStyle/>
                    <a:p>
                      <a:pPr algn="ctr"/>
                      <a:r>
                        <a:rPr lang="en-US" dirty="0"/>
                        <a:t>From Scratch</a:t>
                      </a:r>
                    </a:p>
                  </a:txBody>
                  <a:tcPr>
                    <a:solidFill>
                      <a:srgbClr val="9E0000">
                        <a:alpha val="50196"/>
                      </a:srgbClr>
                    </a:solidFill>
                  </a:tcPr>
                </a:tc>
                <a:tc>
                  <a:txBody>
                    <a:bodyPr/>
                    <a:lstStyle/>
                    <a:p>
                      <a:pPr algn="ctr"/>
                      <a:r>
                        <a:rPr lang="en-US" dirty="0"/>
                        <a:t>85.40%</a:t>
                      </a:r>
                    </a:p>
                  </a:txBody>
                  <a:tcPr>
                    <a:solidFill>
                      <a:schemeClr val="accent1">
                        <a:lumMod val="20000"/>
                        <a:lumOff val="80000"/>
                        <a:alpha val="50196"/>
                      </a:schemeClr>
                    </a:solidFill>
                  </a:tcPr>
                </a:tc>
                <a:tc>
                  <a:txBody>
                    <a:bodyPr/>
                    <a:lstStyle/>
                    <a:p>
                      <a:pPr algn="ctr"/>
                      <a:r>
                        <a:rPr lang="en-US" dirty="0"/>
                        <a:t>78.85%</a:t>
                      </a:r>
                    </a:p>
                  </a:txBody>
                  <a:tcPr>
                    <a:solidFill>
                      <a:schemeClr val="accent1">
                        <a:lumMod val="20000"/>
                        <a:lumOff val="80000"/>
                        <a:alpha val="50196"/>
                      </a:schemeClr>
                    </a:solidFill>
                  </a:tcPr>
                </a:tc>
                <a:tc>
                  <a:txBody>
                    <a:bodyPr/>
                    <a:lstStyle/>
                    <a:p>
                      <a:pPr algn="ctr"/>
                      <a:r>
                        <a:rPr lang="en-US" dirty="0"/>
                        <a:t>72.17%</a:t>
                      </a:r>
                    </a:p>
                  </a:txBody>
                  <a:tcPr>
                    <a:solidFill>
                      <a:schemeClr val="accent1">
                        <a:lumMod val="20000"/>
                        <a:lumOff val="80000"/>
                        <a:alpha val="50196"/>
                      </a:schemeClr>
                    </a:solidFill>
                  </a:tcPr>
                </a:tc>
                <a:tc>
                  <a:txBody>
                    <a:bodyPr/>
                    <a:lstStyle/>
                    <a:p>
                      <a:pPr algn="ctr"/>
                      <a:r>
                        <a:rPr lang="en-US" dirty="0"/>
                        <a:t>40</a:t>
                      </a:r>
                    </a:p>
                  </a:txBody>
                  <a:tcPr>
                    <a:solidFill>
                      <a:schemeClr val="accent1">
                        <a:lumMod val="20000"/>
                        <a:lumOff val="80000"/>
                        <a:alpha val="50196"/>
                      </a:schemeClr>
                    </a:solidFill>
                  </a:tcPr>
                </a:tc>
                <a:extLst>
                  <a:ext uri="{0D108BD9-81ED-4DB2-BD59-A6C34878D82A}">
                    <a16:rowId xmlns:a16="http://schemas.microsoft.com/office/drawing/2014/main" val="1759821366"/>
                  </a:ext>
                </a:extLst>
              </a:tr>
              <a:tr h="607043">
                <a:tc>
                  <a:txBody>
                    <a:bodyPr/>
                    <a:lstStyle/>
                    <a:p>
                      <a:pPr algn="ctr"/>
                      <a:r>
                        <a:rPr lang="en-US" dirty="0"/>
                        <a:t>Pretrained</a:t>
                      </a:r>
                    </a:p>
                  </a:txBody>
                  <a:tcPr>
                    <a:solidFill>
                      <a:srgbClr val="9E0000">
                        <a:alpha val="50196"/>
                      </a:srgbClr>
                    </a:solidFill>
                  </a:tcPr>
                </a:tc>
                <a:tc>
                  <a:txBody>
                    <a:bodyPr/>
                    <a:lstStyle/>
                    <a:p>
                      <a:pPr algn="ctr"/>
                      <a:r>
                        <a:rPr lang="en-US" dirty="0"/>
                        <a:t>84.18%</a:t>
                      </a:r>
                    </a:p>
                  </a:txBody>
                  <a:tcPr>
                    <a:solidFill>
                      <a:schemeClr val="accent1">
                        <a:lumMod val="20000"/>
                        <a:lumOff val="80000"/>
                        <a:alpha val="50196"/>
                      </a:schemeClr>
                    </a:solidFill>
                  </a:tcPr>
                </a:tc>
                <a:tc>
                  <a:txBody>
                    <a:bodyPr/>
                    <a:lstStyle/>
                    <a:p>
                      <a:pPr algn="ctr"/>
                      <a:r>
                        <a:rPr lang="en-US" dirty="0"/>
                        <a:t>80.47%</a:t>
                      </a:r>
                    </a:p>
                  </a:txBody>
                  <a:tcPr>
                    <a:solidFill>
                      <a:schemeClr val="accent1">
                        <a:lumMod val="20000"/>
                        <a:lumOff val="80000"/>
                        <a:alpha val="50196"/>
                      </a:schemeClr>
                    </a:solidFill>
                  </a:tcPr>
                </a:tc>
                <a:tc>
                  <a:txBody>
                    <a:bodyPr/>
                    <a:lstStyle/>
                    <a:p>
                      <a:pPr algn="ctr"/>
                      <a:r>
                        <a:rPr lang="en-US" dirty="0"/>
                        <a:t>76.80%</a:t>
                      </a:r>
                    </a:p>
                  </a:txBody>
                  <a:tcPr>
                    <a:solidFill>
                      <a:schemeClr val="accent1">
                        <a:lumMod val="20000"/>
                        <a:lumOff val="80000"/>
                        <a:alpha val="50196"/>
                      </a:schemeClr>
                    </a:solidFill>
                  </a:tcPr>
                </a:tc>
                <a:tc>
                  <a:txBody>
                    <a:bodyPr/>
                    <a:lstStyle/>
                    <a:p>
                      <a:pPr algn="ctr"/>
                      <a:r>
                        <a:rPr lang="en-US" dirty="0"/>
                        <a:t>10</a:t>
                      </a:r>
                    </a:p>
                  </a:txBody>
                  <a:tcPr>
                    <a:solidFill>
                      <a:schemeClr val="accent1">
                        <a:lumMod val="20000"/>
                        <a:lumOff val="80000"/>
                        <a:alpha val="50196"/>
                      </a:schemeClr>
                    </a:solidFill>
                  </a:tcPr>
                </a:tc>
                <a:extLst>
                  <a:ext uri="{0D108BD9-81ED-4DB2-BD59-A6C34878D82A}">
                    <a16:rowId xmlns:a16="http://schemas.microsoft.com/office/drawing/2014/main" val="2539467515"/>
                  </a:ext>
                </a:extLst>
              </a:tr>
            </a:tbl>
          </a:graphicData>
        </a:graphic>
      </p:graphicFrame>
    </p:spTree>
    <p:extLst>
      <p:ext uri="{BB962C8B-B14F-4D97-AF65-F5344CB8AC3E}">
        <p14:creationId xmlns:p14="http://schemas.microsoft.com/office/powerpoint/2010/main" val="54586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51875" y="165908"/>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Results</a:t>
            </a:r>
            <a:endParaRPr dirty="0"/>
          </a:p>
        </p:txBody>
      </p:sp>
      <p:sp>
        <p:nvSpPr>
          <p:cNvPr id="183" name="Google Shape;183;p2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86" name="Google Shape;186;p23"/>
          <p:cNvSpPr txBox="1"/>
          <p:nvPr/>
        </p:nvSpPr>
        <p:spPr>
          <a:xfrm>
            <a:off x="538596" y="906482"/>
            <a:ext cx="7760400" cy="790699"/>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pPr>
            <a:r>
              <a:rPr lang="en" sz="1800" dirty="0">
                <a:solidFill>
                  <a:srgbClr val="29261B"/>
                </a:solidFill>
              </a:rPr>
              <a:t>(insert confusion matrices for both models)</a:t>
            </a:r>
          </a:p>
        </p:txBody>
      </p:sp>
    </p:spTree>
    <p:extLst>
      <p:ext uri="{BB962C8B-B14F-4D97-AF65-F5344CB8AC3E}">
        <p14:creationId xmlns:p14="http://schemas.microsoft.com/office/powerpoint/2010/main" val="201823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651875" y="165908"/>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Results</a:t>
            </a:r>
            <a:endParaRPr dirty="0"/>
          </a:p>
        </p:txBody>
      </p:sp>
      <p:sp>
        <p:nvSpPr>
          <p:cNvPr id="183" name="Google Shape;183;p2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86" name="Google Shape;186;p23"/>
          <p:cNvSpPr txBox="1"/>
          <p:nvPr/>
        </p:nvSpPr>
        <p:spPr>
          <a:xfrm>
            <a:off x="538596" y="906482"/>
            <a:ext cx="7760400" cy="790699"/>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pPr>
            <a:r>
              <a:rPr lang="en" sz="1800" dirty="0">
                <a:solidFill>
                  <a:srgbClr val="29261B"/>
                </a:solidFill>
              </a:rPr>
              <a:t>(show printout of predictions/class probabilities and actual diagnosis for sample of observations)</a:t>
            </a:r>
          </a:p>
        </p:txBody>
      </p:sp>
    </p:spTree>
    <p:extLst>
      <p:ext uri="{BB962C8B-B14F-4D97-AF65-F5344CB8AC3E}">
        <p14:creationId xmlns:p14="http://schemas.microsoft.com/office/powerpoint/2010/main" val="151200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Future Work</a:t>
            </a:r>
            <a:endParaRPr dirty="0"/>
          </a:p>
        </p:txBody>
      </p:sp>
      <p:sp>
        <p:nvSpPr>
          <p:cNvPr id="380" name="Google Shape;380;p40"/>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81" name="Google Shape;381;p40"/>
          <p:cNvSpPr txBox="1"/>
          <p:nvPr/>
        </p:nvSpPr>
        <p:spPr>
          <a:xfrm>
            <a:off x="277091" y="896350"/>
            <a:ext cx="8487459" cy="3841021"/>
          </a:xfrm>
          <a:prstGeom prst="rect">
            <a:avLst/>
          </a:prstGeom>
          <a:noFill/>
          <a:ln>
            <a:noFill/>
          </a:ln>
        </p:spPr>
        <p:txBody>
          <a:bodyPr spcFirstLastPara="1" wrap="square" lIns="91425" tIns="91425" rIns="91425" bIns="91425" anchor="t" anchorCtr="0">
            <a:spAutoFit/>
          </a:bodyPr>
          <a:lstStyle/>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 sz="1440" dirty="0">
                <a:solidFill>
                  <a:srgbClr val="383838"/>
                </a:solidFill>
                <a:latin typeface="Helvetica Neue"/>
                <a:ea typeface="Helvetica Neue"/>
                <a:cs typeface="Helvetica Neue"/>
                <a:sym typeface="Helvetica Neue"/>
              </a:rPr>
              <a:t>Improve From-Scratch Model: </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Increase Complexity (would require larger virtual machine):</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Use full-sized images</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Larger/deeper model (more layers)</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 sz="1440" dirty="0">
                <a:solidFill>
                  <a:srgbClr val="383838"/>
                </a:solidFill>
                <a:latin typeface="Helvetica Neue"/>
                <a:ea typeface="Helvetica Neue"/>
                <a:cs typeface="Helvetica Neue"/>
                <a:sym typeface="Helvetica Neue"/>
              </a:rPr>
              <a:t>Model Tuning:</a:t>
            </a:r>
            <a:endParaRPr sz="1440" dirty="0">
              <a:solidFill>
                <a:srgbClr val="383838"/>
              </a:solidFill>
              <a:latin typeface="Helvetica Neue"/>
              <a:ea typeface="Helvetica Neue"/>
              <a:cs typeface="Helvetica Neue"/>
              <a:sym typeface="Helvetica Neue"/>
            </a:endParaRP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Tune data augmentation layers</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Alternate loss functions/regularization</a:t>
            </a:r>
          </a:p>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 sz="1440" dirty="0">
                <a:solidFill>
                  <a:srgbClr val="383838"/>
                </a:solidFill>
                <a:latin typeface="Helvetica Neue"/>
                <a:ea typeface="Helvetica Neue"/>
                <a:cs typeface="Helvetica Neue"/>
                <a:sym typeface="Helvetica Neue"/>
              </a:rPr>
              <a:t>Improve Transfer Learning Model:</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Unfreeze 2-3 additional layers and retrain</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Unfreeze whole model and train with very slow learning rate</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 sz="1440" dirty="0">
                <a:solidFill>
                  <a:srgbClr val="383838"/>
                </a:solidFill>
                <a:latin typeface="Helvetica Neue"/>
                <a:ea typeface="Helvetica Neue"/>
                <a:cs typeface="Helvetica Neue"/>
                <a:sym typeface="Helvetica Neue"/>
              </a:rPr>
              <a:t>Explore different base/pretrained models</a:t>
            </a:r>
            <a:endParaRPr sz="1440" dirty="0">
              <a:solidFill>
                <a:srgbClr val="38383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7040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Future Work</a:t>
            </a:r>
            <a:endParaRPr dirty="0"/>
          </a:p>
        </p:txBody>
      </p:sp>
      <p:sp>
        <p:nvSpPr>
          <p:cNvPr id="380" name="Google Shape;380;p40"/>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81" name="Google Shape;381;p40"/>
          <p:cNvSpPr txBox="1"/>
          <p:nvPr/>
        </p:nvSpPr>
        <p:spPr>
          <a:xfrm>
            <a:off x="277091" y="896350"/>
            <a:ext cx="8811491" cy="4173420"/>
          </a:xfrm>
          <a:prstGeom prst="rect">
            <a:avLst/>
          </a:prstGeom>
          <a:noFill/>
          <a:ln>
            <a:noFill/>
          </a:ln>
        </p:spPr>
        <p:txBody>
          <a:bodyPr spcFirstLastPara="1" wrap="square" lIns="91425" tIns="91425" rIns="91425" bIns="91425" anchor="t" anchorCtr="0">
            <a:spAutoFit/>
          </a:bodyPr>
          <a:lstStyle/>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 sz="1440" dirty="0">
                <a:solidFill>
                  <a:srgbClr val="383838"/>
                </a:solidFill>
                <a:latin typeface="Helvetica Neue"/>
                <a:ea typeface="Helvetica Neue"/>
                <a:cs typeface="Helvetica Neue"/>
                <a:sym typeface="Helvetica Neue"/>
              </a:rPr>
              <a:t>Address Data Imbalance: </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Weighted Loss Functions:</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Weighted Binary Cross-Entropy –  Adjust influence of each class so that training does not focus only on most frequent categories</a:t>
            </a:r>
            <a:endParaRPr sz="1440" dirty="0">
              <a:solidFill>
                <a:srgbClr val="383838"/>
              </a:solidFill>
              <a:latin typeface="Helvetica Neue"/>
              <a:ea typeface="Helvetica Neue"/>
              <a:cs typeface="Helvetica Neue"/>
              <a:sym typeface="Helvetica Neue"/>
            </a:endParaRPr>
          </a:p>
          <a:p>
            <a:pPr marL="1371600" lvl="2" indent="-320039">
              <a:lnSpc>
                <a:spcPct val="150000"/>
              </a:lnSpc>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Focal Loss – Incentivizes model to focus training on hard-to-classify examples</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 sz="1440" dirty="0">
                <a:solidFill>
                  <a:srgbClr val="383838"/>
                </a:solidFill>
                <a:latin typeface="Helvetica Neue"/>
                <a:ea typeface="Helvetica Neue"/>
                <a:cs typeface="Helvetica Neue"/>
                <a:sym typeface="Helvetica Neue"/>
              </a:rPr>
              <a:t>Adjust Number of Observations:</a:t>
            </a:r>
            <a:endParaRPr sz="1440" dirty="0">
              <a:solidFill>
                <a:srgbClr val="383838"/>
              </a:solidFill>
              <a:latin typeface="Helvetica Neue"/>
              <a:ea typeface="Helvetica Neue"/>
              <a:cs typeface="Helvetica Neue"/>
              <a:sym typeface="Helvetica Neue"/>
            </a:endParaRPr>
          </a:p>
          <a:p>
            <a:pPr marL="1371600" lvl="2" indent="-320039" algn="l" rtl="0">
              <a:lnSpc>
                <a:spcPct val="150000"/>
              </a:lnSpc>
              <a:spcBef>
                <a:spcPts val="0"/>
              </a:spcBef>
              <a:spcAft>
                <a:spcPts val="0"/>
              </a:spcAft>
              <a:buClr>
                <a:srgbClr val="383838"/>
              </a:buClr>
              <a:buSzPts val="1440"/>
              <a:buFont typeface="Helvetica Neue"/>
              <a:buChar char="■"/>
            </a:pPr>
            <a:r>
              <a:rPr lang="en" sz="1440" dirty="0">
                <a:solidFill>
                  <a:srgbClr val="383838"/>
                </a:solidFill>
                <a:latin typeface="Helvetica Neue"/>
                <a:ea typeface="Helvetica Neue"/>
                <a:cs typeface="Helvetica Neue"/>
                <a:sym typeface="Helvetica Neue"/>
              </a:rPr>
              <a:t>Random Undersampling – </a:t>
            </a:r>
            <a:r>
              <a:rPr lang="en-US" sz="1440" dirty="0">
                <a:solidFill>
                  <a:srgbClr val="383838"/>
                </a:solidFill>
                <a:latin typeface="Helvetica Neue"/>
                <a:ea typeface="Helvetica Neue"/>
                <a:cs typeface="Helvetica Neue"/>
                <a:sym typeface="Helvetica Neue"/>
              </a:rPr>
              <a:t>Melanocytic nevi represented disproportional amount of dataset)</a:t>
            </a:r>
            <a:endParaRPr lang="en" sz="1440" dirty="0">
              <a:solidFill>
                <a:srgbClr val="383838"/>
              </a:solidFill>
              <a:latin typeface="Helvetica Neue"/>
              <a:ea typeface="Helvetica Neue"/>
              <a:cs typeface="Helvetica Neue"/>
              <a:sym typeface="Helvetica Neue"/>
            </a:endParaRPr>
          </a:p>
          <a:p>
            <a:pPr marL="1371600" lvl="2" indent="-320039" algn="l" rtl="0">
              <a:lnSpc>
                <a:spcPct val="150000"/>
              </a:lnSpc>
              <a:spcBef>
                <a:spcPts val="0"/>
              </a:spcBef>
              <a:spcAft>
                <a:spcPts val="0"/>
              </a:spcAft>
              <a:buClr>
                <a:srgbClr val="383838"/>
              </a:buClr>
              <a:buSzPts val="1440"/>
              <a:buFont typeface="Helvetica Neue"/>
              <a:buChar char="■"/>
            </a:pPr>
            <a:r>
              <a:rPr lang="en" sz="1440" dirty="0">
                <a:solidFill>
                  <a:srgbClr val="383838"/>
                </a:solidFill>
                <a:latin typeface="Helvetica Neue"/>
                <a:ea typeface="Helvetica Neue"/>
                <a:cs typeface="Helvetica Neue"/>
                <a:sym typeface="Helvetica Neue"/>
              </a:rPr>
              <a:t>Synthetic Data Generation – Generative Adversarial Network (GAN) </a:t>
            </a:r>
          </a:p>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US" sz="1440" dirty="0">
                <a:solidFill>
                  <a:srgbClr val="383838"/>
                </a:solidFill>
                <a:latin typeface="Helvetica Neue"/>
                <a:ea typeface="Helvetica Neue"/>
                <a:cs typeface="Helvetica Neue"/>
                <a:sym typeface="Helvetica Neue"/>
              </a:rPr>
              <a:t>Additional Models: </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Binary Classification</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Incorporate Metadata Information through Hybrid/Blended Model</a:t>
            </a:r>
          </a:p>
          <a:p>
            <a:pPr marL="1371600" lvl="2" indent="-320039" algn="l" rtl="0">
              <a:lnSpc>
                <a:spcPct val="150000"/>
              </a:lnSpc>
              <a:spcBef>
                <a:spcPts val="0"/>
              </a:spcBef>
              <a:spcAft>
                <a:spcPts val="0"/>
              </a:spcAft>
              <a:buClr>
                <a:srgbClr val="383838"/>
              </a:buClr>
              <a:buSzPts val="1440"/>
              <a:buFont typeface="Helvetica Neue"/>
              <a:buChar char="■"/>
            </a:pPr>
            <a:endParaRPr lang="en" sz="1440" dirty="0">
              <a:solidFill>
                <a:srgbClr val="383838"/>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628650" y="180109"/>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Conclusions:</a:t>
            </a:r>
            <a:endParaRPr dirty="0"/>
          </a:p>
        </p:txBody>
      </p:sp>
      <p:sp>
        <p:nvSpPr>
          <p:cNvPr id="380" name="Google Shape;380;p40"/>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81" name="Google Shape;381;p40"/>
          <p:cNvSpPr txBox="1"/>
          <p:nvPr/>
        </p:nvSpPr>
        <p:spPr>
          <a:xfrm>
            <a:off x="277091" y="896350"/>
            <a:ext cx="8811491" cy="4505819"/>
          </a:xfrm>
          <a:prstGeom prst="rect">
            <a:avLst/>
          </a:prstGeom>
          <a:noFill/>
          <a:ln>
            <a:noFill/>
          </a:ln>
        </p:spPr>
        <p:txBody>
          <a:bodyPr spcFirstLastPara="1" wrap="square" lIns="91425" tIns="91425" rIns="91425" bIns="91425" anchor="t" anchorCtr="0">
            <a:spAutoFit/>
          </a:bodyPr>
          <a:lstStyle/>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US" sz="1440" dirty="0">
                <a:solidFill>
                  <a:srgbClr val="383838"/>
                </a:solidFill>
                <a:latin typeface="Helvetica Neue"/>
                <a:ea typeface="Helvetica Neue"/>
                <a:cs typeface="Helvetica Neue"/>
                <a:sym typeface="Helvetica Neue"/>
              </a:rPr>
              <a:t>This dataset represents a very challenging classification task</a:t>
            </a:r>
            <a:endParaRPr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As observed in exploratory analysis: </a:t>
            </a:r>
          </a:p>
          <a:p>
            <a:pPr marL="1371600" lvl="2" indent="-320039">
              <a:lnSpc>
                <a:spcPct val="150000"/>
              </a:lnSpc>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Significant variation exists within the examples of each category</a:t>
            </a:r>
          </a:p>
          <a:p>
            <a:pPr marL="1371600" lvl="2" indent="-320039">
              <a:lnSpc>
                <a:spcPct val="150000"/>
              </a:lnSpc>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Visual characteristics that can be shared across multiple categories</a:t>
            </a:r>
            <a:endParaRPr lang="en" sz="1440" dirty="0">
              <a:solidFill>
                <a:srgbClr val="383838"/>
              </a:solidFill>
              <a:latin typeface="Helvetica Neue"/>
              <a:ea typeface="Helvetica Neue"/>
              <a:cs typeface="Helvetica Neue"/>
              <a:sym typeface="Helvetica Neue"/>
            </a:endParaRP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In practice, even highly trained dermatologists rely on clinical tools such as biopsy to confirm a diagnosis</a:t>
            </a:r>
          </a:p>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US" sz="1440" dirty="0">
                <a:solidFill>
                  <a:srgbClr val="383838"/>
                </a:solidFill>
                <a:latin typeface="Helvetica Neue"/>
                <a:ea typeface="Helvetica Neue"/>
                <a:cs typeface="Helvetica Neue"/>
                <a:sym typeface="Helvetica Neue"/>
              </a:rPr>
              <a:t>Both transfer learning and training a model completely from scratch achieved ~ 75% accuracy predicting over 7 categories</a:t>
            </a:r>
          </a:p>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US" sz="1440" dirty="0">
                <a:solidFill>
                  <a:srgbClr val="383838"/>
                </a:solidFill>
                <a:latin typeface="Helvetica Neue"/>
                <a:ea typeface="Helvetica Neue"/>
                <a:cs typeface="Helvetica Neue"/>
                <a:sym typeface="Helvetica Neue"/>
              </a:rPr>
              <a:t>While there are still meaningful opportunities to improve these models, even in their current state they could be useful tools to aid qualified medical professionals in the identification and diagnosis of skin cancer </a:t>
            </a:r>
            <a:r>
              <a:rPr lang="en-US" sz="1440" b="1" dirty="0">
                <a:solidFill>
                  <a:srgbClr val="383838"/>
                </a:solidFill>
                <a:latin typeface="Helvetica Neue"/>
                <a:ea typeface="Helvetica Neue"/>
                <a:cs typeface="Helvetica Neue"/>
                <a:sym typeface="Helvetica Neue"/>
              </a:rPr>
              <a:t>- with a proper understanding of their limitations.</a:t>
            </a:r>
          </a:p>
          <a:p>
            <a:pPr marL="914400" lvl="1" indent="-320040" algn="l" rtl="0">
              <a:lnSpc>
                <a:spcPct val="150000"/>
              </a:lnSpc>
              <a:spcBef>
                <a:spcPts val="0"/>
              </a:spcBef>
              <a:spcAft>
                <a:spcPts val="0"/>
              </a:spcAft>
              <a:buClr>
                <a:srgbClr val="383838"/>
              </a:buClr>
              <a:buSzPts val="1440"/>
              <a:buFont typeface="Helvetica Neue"/>
              <a:buChar char="○"/>
            </a:pPr>
            <a:endParaRPr lang="en-US" sz="1440" dirty="0">
              <a:solidFill>
                <a:srgbClr val="383838"/>
              </a:solidFill>
              <a:latin typeface="Helvetica Neue"/>
              <a:ea typeface="Helvetica Neue"/>
              <a:cs typeface="Helvetica Neue"/>
              <a:sym typeface="Helvetica Neue"/>
            </a:endParaRPr>
          </a:p>
          <a:p>
            <a:pPr marL="1371600" lvl="2" indent="-320039" algn="l" rtl="0">
              <a:lnSpc>
                <a:spcPct val="150000"/>
              </a:lnSpc>
              <a:spcBef>
                <a:spcPts val="0"/>
              </a:spcBef>
              <a:spcAft>
                <a:spcPts val="0"/>
              </a:spcAft>
              <a:buClr>
                <a:srgbClr val="383838"/>
              </a:buClr>
              <a:buSzPts val="1440"/>
              <a:buFont typeface="Helvetica Neue"/>
              <a:buChar char="■"/>
            </a:pPr>
            <a:endParaRPr lang="en" sz="1440" dirty="0">
              <a:solidFill>
                <a:srgbClr val="38383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38996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813125" y="1818427"/>
            <a:ext cx="6825600" cy="1506600"/>
          </a:xfrm>
          <a:prstGeom prst="rect">
            <a:avLst/>
          </a:prstGeom>
          <a:noFill/>
          <a:ln>
            <a:noFill/>
          </a:ln>
        </p:spPr>
        <p:txBody>
          <a:bodyPr spcFirstLastPara="1" wrap="square" lIns="0" tIns="34275" rIns="0" bIns="34275" anchor="b" anchorCtr="0">
            <a:normAutofit/>
          </a:bodyPr>
          <a:lstStyle/>
          <a:p>
            <a:pPr marL="0" lvl="0" indent="0" algn="ctr" rtl="0">
              <a:lnSpc>
                <a:spcPct val="90000"/>
              </a:lnSpc>
              <a:spcBef>
                <a:spcPts val="0"/>
              </a:spcBef>
              <a:spcAft>
                <a:spcPts val="0"/>
              </a:spcAft>
              <a:buSzPts val="3000"/>
              <a:buNone/>
            </a:pPr>
            <a:r>
              <a:rPr lang="en" sz="4800"/>
              <a:t>Thank You</a:t>
            </a:r>
            <a:br>
              <a:rPr lang="en" sz="1538"/>
            </a:b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401" name="Google Shape;401;p4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Background</a:t>
            </a:r>
            <a:endParaRPr dirty="0"/>
          </a:p>
        </p:txBody>
      </p:sp>
      <p:sp>
        <p:nvSpPr>
          <p:cNvPr id="78" name="Google Shape;78;p13"/>
          <p:cNvSpPr txBox="1"/>
          <p:nvPr/>
        </p:nvSpPr>
        <p:spPr>
          <a:xfrm>
            <a:off x="558350" y="896350"/>
            <a:ext cx="4183200" cy="4764864"/>
          </a:xfrm>
          <a:prstGeom prst="rect">
            <a:avLst/>
          </a:prstGeom>
          <a:noFill/>
          <a:ln>
            <a:noFill/>
          </a:ln>
        </p:spPr>
        <p:txBody>
          <a:bodyPr spcFirstLastPara="1" wrap="square" lIns="91425" tIns="91425" rIns="91425" bIns="91425" anchor="t" anchorCtr="0">
            <a:spAutoFit/>
          </a:bodyPr>
          <a:lstStyle/>
          <a:p>
            <a:pPr marL="152400" lvl="0" algn="l" rtl="0">
              <a:lnSpc>
                <a:spcPct val="115000"/>
              </a:lnSpc>
              <a:spcBef>
                <a:spcPts val="1000"/>
              </a:spcBef>
              <a:spcAft>
                <a:spcPts val="0"/>
              </a:spcAft>
              <a:buClr>
                <a:srgbClr val="29261B"/>
              </a:buClr>
              <a:buSzPts val="1200"/>
            </a:pPr>
            <a:r>
              <a:rPr lang="en-US" sz="1200" dirty="0">
                <a:solidFill>
                  <a:srgbClr val="29261B"/>
                </a:solidFill>
              </a:rPr>
              <a:t>According to the American Academy of Dermatology: *</a:t>
            </a:r>
          </a:p>
          <a:p>
            <a:pPr marL="457200" lvl="0" indent="-304800" algn="l" rtl="0">
              <a:lnSpc>
                <a:spcPct val="115000"/>
              </a:lnSpc>
              <a:spcBef>
                <a:spcPts val="1000"/>
              </a:spcBef>
              <a:spcAft>
                <a:spcPts val="0"/>
              </a:spcAft>
              <a:buClr>
                <a:srgbClr val="29261B"/>
              </a:buClr>
              <a:buSzPts val="1200"/>
              <a:buChar char="o"/>
            </a:pPr>
            <a:r>
              <a:rPr lang="en-US" sz="1200" dirty="0">
                <a:solidFill>
                  <a:srgbClr val="29261B"/>
                </a:solidFill>
              </a:rPr>
              <a:t>Skin cancer is the most common cancer in the United States.</a:t>
            </a:r>
          </a:p>
          <a:p>
            <a:pPr marL="457200" lvl="0" indent="-304800" algn="l" rtl="0">
              <a:lnSpc>
                <a:spcPct val="115000"/>
              </a:lnSpc>
              <a:spcBef>
                <a:spcPts val="1000"/>
              </a:spcBef>
              <a:spcAft>
                <a:spcPts val="0"/>
              </a:spcAft>
              <a:buClr>
                <a:srgbClr val="29261B"/>
              </a:buClr>
              <a:buSzPts val="1200"/>
              <a:buChar char="o"/>
            </a:pPr>
            <a:r>
              <a:rPr lang="en-US" sz="1200" dirty="0">
                <a:solidFill>
                  <a:srgbClr val="29261B"/>
                </a:solidFill>
              </a:rPr>
              <a:t>An estimated 1 in 5 Americans will be diagnosed with a form of skin cancer in their lifetime.</a:t>
            </a:r>
          </a:p>
          <a:p>
            <a:pPr marL="457200" lvl="0" indent="-304800" algn="l" rtl="0">
              <a:lnSpc>
                <a:spcPct val="115000"/>
              </a:lnSpc>
              <a:spcBef>
                <a:spcPts val="1000"/>
              </a:spcBef>
              <a:spcAft>
                <a:spcPts val="0"/>
              </a:spcAft>
              <a:buClr>
                <a:srgbClr val="29261B"/>
              </a:buClr>
              <a:buSzPts val="1200"/>
              <a:buChar char="o"/>
            </a:pPr>
            <a:r>
              <a:rPr lang="en-US" sz="1200" dirty="0">
                <a:solidFill>
                  <a:srgbClr val="29261B"/>
                </a:solidFill>
              </a:rPr>
              <a:t>Nearly 20 Americans die from melanoma (the most common form of skin cancer) every day. </a:t>
            </a:r>
            <a:endParaRPr sz="1200" dirty="0">
              <a:solidFill>
                <a:srgbClr val="29261B"/>
              </a:solidFill>
            </a:endParaRPr>
          </a:p>
          <a:p>
            <a:pPr marL="457200" lvl="0" indent="-304800" algn="l" rtl="0">
              <a:lnSpc>
                <a:spcPct val="115000"/>
              </a:lnSpc>
              <a:spcBef>
                <a:spcPts val="1000"/>
              </a:spcBef>
              <a:spcAft>
                <a:spcPts val="0"/>
              </a:spcAft>
              <a:buClr>
                <a:srgbClr val="29261B"/>
              </a:buClr>
              <a:buSzPts val="1200"/>
              <a:buChar char="o"/>
            </a:pPr>
            <a:r>
              <a:rPr lang="en-US" sz="1200" dirty="0">
                <a:solidFill>
                  <a:srgbClr val="29261B"/>
                </a:solidFill>
              </a:rPr>
              <a:t>Early detection greatly increases survival rates among skin cancer patients.</a:t>
            </a:r>
          </a:p>
          <a:p>
            <a:pPr marL="152400">
              <a:lnSpc>
                <a:spcPct val="115000"/>
              </a:lnSpc>
              <a:spcBef>
                <a:spcPts val="1000"/>
              </a:spcBef>
              <a:buClr>
                <a:srgbClr val="29261B"/>
              </a:buClr>
              <a:buSzPts val="1200"/>
            </a:pPr>
            <a:r>
              <a:rPr lang="en-US" sz="1200" dirty="0">
                <a:solidFill>
                  <a:schemeClr val="dk1"/>
                </a:solidFill>
                <a:latin typeface="Helvetica Neue"/>
                <a:ea typeface="Helvetica Neue"/>
                <a:cs typeface="Helvetica Neue"/>
                <a:sym typeface="Helvetica Neue"/>
              </a:rPr>
              <a:t>*</a:t>
            </a:r>
            <a:r>
              <a:rPr lang="en-US" sz="1200" u="sng" dirty="0">
                <a:solidFill>
                  <a:schemeClr val="hlink"/>
                </a:solidFill>
                <a:latin typeface="Helvetica Neue"/>
                <a:ea typeface="Helvetica Neue"/>
                <a:cs typeface="Helvetica Neue"/>
                <a:sym typeface="Helvetica Neue"/>
              </a:rPr>
              <a:t>https://www.aad.org/media/</a:t>
            </a:r>
            <a:r>
              <a:rPr lang="en-US" sz="1200" u="sng" dirty="0">
                <a:solidFill>
                  <a:schemeClr val="hlink"/>
                </a:solidFill>
                <a:latin typeface="Helvetica Neue"/>
                <a:ea typeface="Helvetica Neue"/>
                <a:cs typeface="Helvetica Neue"/>
                <a:sym typeface="Helvetica Neue"/>
                <a:hlinkClick r:id="rId3"/>
              </a:rPr>
              <a:t>stats-skin-cancer</a:t>
            </a:r>
            <a:endParaRPr lang="en-US" sz="1200" dirty="0">
              <a:solidFill>
                <a:schemeClr val="dk1"/>
              </a:solidFill>
              <a:latin typeface="Helvetica Neue"/>
              <a:ea typeface="Helvetica Neue"/>
              <a:cs typeface="Helvetica Neue"/>
              <a:sym typeface="Helvetica Neue"/>
            </a:endParaRPr>
          </a:p>
          <a:p>
            <a:pPr marL="152400" lvl="0" algn="l" rtl="0">
              <a:lnSpc>
                <a:spcPct val="115000"/>
              </a:lnSpc>
              <a:spcBef>
                <a:spcPts val="1000"/>
              </a:spcBef>
              <a:spcAft>
                <a:spcPts val="0"/>
              </a:spcAft>
              <a:buClr>
                <a:srgbClr val="29261B"/>
              </a:buClr>
              <a:buSzPts val="1200"/>
            </a:pPr>
            <a:r>
              <a:rPr lang="en-US" sz="1200" dirty="0">
                <a:solidFill>
                  <a:srgbClr val="29261B"/>
                </a:solidFill>
              </a:rPr>
              <a:t>AI tools have the potential to augment existing diagnostic methods and resources, increasing the number of cases that are identified before they become serious.</a:t>
            </a:r>
            <a:endParaRPr sz="1200" dirty="0">
              <a:solidFill>
                <a:srgbClr val="29261B"/>
              </a:solidFill>
            </a:endParaRPr>
          </a:p>
          <a:p>
            <a:pPr marL="0" marR="0" lvl="0" indent="0" algn="l" rtl="0">
              <a:lnSpc>
                <a:spcPct val="115000"/>
              </a:lnSpc>
              <a:spcBef>
                <a:spcPts val="1200"/>
              </a:spcBef>
              <a:spcAft>
                <a:spcPts val="0"/>
              </a:spcAft>
              <a:buClr>
                <a:srgbClr val="000000"/>
              </a:buClr>
              <a:buSzPts val="1300"/>
              <a:buFont typeface="Arial"/>
              <a:buNone/>
            </a:pPr>
            <a:endParaRPr sz="1300" b="0" i="0" u="none" strike="noStrike" cap="none" dirty="0">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300"/>
              <a:buFont typeface="Arial"/>
              <a:buNone/>
            </a:pPr>
            <a:r>
              <a:rPr lang="en" sz="1300" b="0" i="0" u="none" strike="noStrike" cap="none" dirty="0">
                <a:solidFill>
                  <a:srgbClr val="000000"/>
                </a:solidFill>
                <a:latin typeface="Arial"/>
                <a:ea typeface="Arial"/>
                <a:cs typeface="Arial"/>
                <a:sym typeface="Arial"/>
              </a:rPr>
              <a:t> </a:t>
            </a:r>
            <a:endParaRPr sz="1300" b="0" i="0" u="none" strike="noStrike" cap="none" dirty="0">
              <a:solidFill>
                <a:srgbClr val="000000"/>
              </a:solidFill>
              <a:latin typeface="Arial"/>
              <a:ea typeface="Arial"/>
              <a:cs typeface="Arial"/>
              <a:sym typeface="Arial"/>
            </a:endParaRPr>
          </a:p>
        </p:txBody>
      </p:sp>
      <p:pic>
        <p:nvPicPr>
          <p:cNvPr id="79" name="Google Shape;79;p13"/>
          <p:cNvPicPr preferRelativeResize="0"/>
          <p:nvPr/>
        </p:nvPicPr>
        <p:blipFill>
          <a:blip r:embed="rId4"/>
          <a:srcRect/>
          <a:stretch/>
        </p:blipFill>
        <p:spPr>
          <a:xfrm>
            <a:off x="4849805" y="1098859"/>
            <a:ext cx="4113692" cy="2718709"/>
          </a:xfrm>
          <a:prstGeom prst="rect">
            <a:avLst/>
          </a:prstGeom>
          <a:noFill/>
          <a:ln w="9525" cap="flat" cmpd="sng">
            <a:solidFill>
              <a:srgbClr val="D6D6CE"/>
            </a:solidFill>
            <a:prstDash val="solid"/>
            <a:round/>
            <a:headEnd type="none" w="sm" len="sm"/>
            <a:tailEnd type="none" w="sm" len="sm"/>
          </a:ln>
        </p:spPr>
      </p:pic>
      <p:sp>
        <p:nvSpPr>
          <p:cNvPr id="80" name="Google Shape;80;p13"/>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2</a:t>
            </a:fld>
            <a:endParaRPr/>
          </a:p>
        </p:txBody>
      </p:sp>
      <p:sp>
        <p:nvSpPr>
          <p:cNvPr id="3" name="TextBox 2">
            <a:extLst>
              <a:ext uri="{FF2B5EF4-FFF2-40B4-BE49-F238E27FC236}">
                <a16:creationId xmlns:a16="http://schemas.microsoft.com/office/drawing/2014/main" id="{BE44DA11-0349-4FA1-CE86-F9088B5400DF}"/>
              </a:ext>
            </a:extLst>
          </p:cNvPr>
          <p:cNvSpPr txBox="1"/>
          <p:nvPr/>
        </p:nvSpPr>
        <p:spPr>
          <a:xfrm>
            <a:off x="4849805" y="3844586"/>
            <a:ext cx="4183200" cy="400110"/>
          </a:xfrm>
          <a:prstGeom prst="rect">
            <a:avLst/>
          </a:prstGeom>
          <a:noFill/>
        </p:spPr>
        <p:txBody>
          <a:bodyPr wrap="square" rtlCol="0">
            <a:spAutoFit/>
          </a:bodyPr>
          <a:lstStyle/>
          <a:p>
            <a:r>
              <a:rPr lang="en-US" sz="1000" dirty="0"/>
              <a:t>Source: The Current Epidemiology of Cutaneous Malignant Melanoma</a:t>
            </a:r>
          </a:p>
          <a:p>
            <a:r>
              <a:rPr lang="en-US" sz="1000" dirty="0"/>
              <a:t>(</a:t>
            </a:r>
            <a:r>
              <a:rPr lang="en-US" sz="1000" dirty="0">
                <a:hlinkClick r:id="rId5"/>
              </a:rPr>
              <a:t>https://pubmed.ncbi.nlm.nih.gov/16368510/)</a:t>
            </a:r>
            <a:endParaRPr lang="en-US" sz="1000" dirty="0"/>
          </a:p>
        </p:txBody>
      </p:sp>
      <p:sp>
        <p:nvSpPr>
          <p:cNvPr id="5" name="TextBox 4">
            <a:extLst>
              <a:ext uri="{FF2B5EF4-FFF2-40B4-BE49-F238E27FC236}">
                <a16:creationId xmlns:a16="http://schemas.microsoft.com/office/drawing/2014/main" id="{73BDCEBC-4DEA-1FB5-6892-D734F4304671}"/>
              </a:ext>
            </a:extLst>
          </p:cNvPr>
          <p:cNvSpPr txBox="1"/>
          <p:nvPr/>
        </p:nvSpPr>
        <p:spPr>
          <a:xfrm>
            <a:off x="5287299" y="815654"/>
            <a:ext cx="3499676" cy="307777"/>
          </a:xfrm>
          <a:prstGeom prst="rect">
            <a:avLst/>
          </a:prstGeom>
          <a:noFill/>
        </p:spPr>
        <p:txBody>
          <a:bodyPr wrap="none" rtlCol="0">
            <a:spAutoFit/>
          </a:bodyPr>
          <a:lstStyle/>
          <a:p>
            <a:r>
              <a:rPr lang="en-US" dirty="0">
                <a:solidFill>
                  <a:schemeClr val="tx1"/>
                </a:solidFill>
              </a:rPr>
              <a:t>Melanoma Survival by Stage at Diagnosis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Appendix – Hybrid Model Proposed Architecture</a:t>
            </a:r>
            <a:endParaRPr dirty="0"/>
          </a:p>
        </p:txBody>
      </p:sp>
      <p:sp>
        <p:nvSpPr>
          <p:cNvPr id="380" name="Google Shape;380;p40"/>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81" name="Google Shape;381;p40"/>
          <p:cNvSpPr txBox="1"/>
          <p:nvPr/>
        </p:nvSpPr>
        <p:spPr>
          <a:xfrm>
            <a:off x="558350" y="896350"/>
            <a:ext cx="8206200" cy="4048770"/>
          </a:xfrm>
          <a:prstGeom prst="rect">
            <a:avLst/>
          </a:prstGeom>
          <a:noFill/>
          <a:ln>
            <a:noFill/>
          </a:ln>
        </p:spPr>
        <p:txBody>
          <a:bodyPr spcFirstLastPara="1" wrap="square" lIns="91425" tIns="91425" rIns="91425" bIns="91425" anchor="t" anchorCtr="0">
            <a:spAutoFit/>
          </a:bodyPr>
          <a:lstStyle/>
          <a:p>
            <a:pPr marL="457200" lvl="0" indent="-320040" algn="l" rtl="0">
              <a:lnSpc>
                <a:spcPct val="150000"/>
              </a:lnSpc>
              <a:spcBef>
                <a:spcPts val="0"/>
              </a:spcBef>
              <a:spcAft>
                <a:spcPts val="0"/>
              </a:spcAft>
              <a:buClr>
                <a:srgbClr val="383838"/>
              </a:buClr>
              <a:buSzPts val="1440"/>
              <a:buFont typeface="Wingdings" panose="05000000000000000000" pitchFamily="2" charset="2"/>
              <a:buChar char="v"/>
            </a:pPr>
            <a:r>
              <a:rPr lang="en" sz="1440" dirty="0">
                <a:solidFill>
                  <a:srgbClr val="383838"/>
                </a:solidFill>
                <a:latin typeface="Helvetica Neue"/>
                <a:ea typeface="Helvetica Neue"/>
                <a:cs typeface="Helvetica Neue"/>
                <a:sym typeface="Helvetica Neue"/>
              </a:rPr>
              <a:t>Hybrid Model with Images and Tabular Data: </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Build and train CNN with image data as before</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Generate resultant dense representation</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Build another neural network based on useful metadata columns:</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Age</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Sex</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Localization</a:t>
            </a:r>
          </a:p>
          <a:p>
            <a:pPr marL="914400" lvl="1" indent="-320040"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Combine both neural networks:</a:t>
            </a:r>
          </a:p>
          <a:p>
            <a:pPr marL="1371600" lvl="2" indent="-320039">
              <a:lnSpc>
                <a:spcPct val="150000"/>
              </a:lnSpc>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Concatenate resultant tensors from both models</a:t>
            </a:r>
          </a:p>
          <a:p>
            <a:pPr marL="1371600" lvl="2" indent="-320039" algn="l" rtl="0">
              <a:lnSpc>
                <a:spcPct val="150000"/>
              </a:lnSpc>
              <a:spcBef>
                <a:spcPts val="0"/>
              </a:spcBef>
              <a:spcAft>
                <a:spcPts val="0"/>
              </a:spcAft>
              <a:buClr>
                <a:srgbClr val="383838"/>
              </a:buClr>
              <a:buSzPts val="1440"/>
              <a:buFont typeface="Helvetica Neue"/>
              <a:buChar char="■"/>
            </a:pPr>
            <a:r>
              <a:rPr lang="en-US" sz="1440" dirty="0">
                <a:solidFill>
                  <a:srgbClr val="383838"/>
                </a:solidFill>
                <a:latin typeface="Helvetica Neue"/>
                <a:ea typeface="Helvetica Neue"/>
                <a:cs typeface="Helvetica Neue"/>
                <a:sym typeface="Helvetica Neue"/>
              </a:rPr>
              <a:t>Pass through </a:t>
            </a:r>
            <a:r>
              <a:rPr lang="en-US" sz="1440" dirty="0" err="1">
                <a:solidFill>
                  <a:srgbClr val="383838"/>
                </a:solidFill>
                <a:latin typeface="Helvetica Neue"/>
                <a:ea typeface="Helvetica Neue"/>
                <a:cs typeface="Helvetica Neue"/>
                <a:sym typeface="Helvetica Neue"/>
              </a:rPr>
              <a:t>softmax</a:t>
            </a:r>
            <a:r>
              <a:rPr lang="en-US" sz="1440" dirty="0">
                <a:solidFill>
                  <a:srgbClr val="383838"/>
                </a:solidFill>
                <a:latin typeface="Helvetica Neue"/>
                <a:ea typeface="Helvetica Neue"/>
                <a:cs typeface="Helvetica Neue"/>
                <a:sym typeface="Helvetica Neue"/>
              </a:rPr>
              <a:t>/output layer</a:t>
            </a:r>
          </a:p>
          <a:p>
            <a:pPr marL="1051561" lvl="2" algn="l" rtl="0">
              <a:lnSpc>
                <a:spcPct val="150000"/>
              </a:lnSpc>
              <a:spcBef>
                <a:spcPts val="0"/>
              </a:spcBef>
              <a:spcAft>
                <a:spcPts val="0"/>
              </a:spcAft>
              <a:buClr>
                <a:srgbClr val="383838"/>
              </a:buClr>
              <a:buSzPts val="1440"/>
            </a:pPr>
            <a:endParaRPr lang="en" sz="300" dirty="0">
              <a:solidFill>
                <a:srgbClr val="383838"/>
              </a:solidFill>
              <a:latin typeface="Helvetica Neue"/>
              <a:ea typeface="Helvetica Neue"/>
              <a:cs typeface="Helvetica Neue"/>
              <a:sym typeface="Helvetica Neue"/>
            </a:endParaRPr>
          </a:p>
          <a:p>
            <a:pPr marL="1051561" lvl="2" algn="l" rtl="0">
              <a:lnSpc>
                <a:spcPct val="150000"/>
              </a:lnSpc>
              <a:spcBef>
                <a:spcPts val="0"/>
              </a:spcBef>
              <a:spcAft>
                <a:spcPts val="0"/>
              </a:spcAft>
              <a:buClr>
                <a:srgbClr val="383838"/>
              </a:buClr>
              <a:buSzPts val="1440"/>
            </a:pPr>
            <a:endParaRPr lang="en" sz="300" dirty="0">
              <a:solidFill>
                <a:srgbClr val="383838"/>
              </a:solidFill>
              <a:latin typeface="Helvetica Neue"/>
              <a:ea typeface="Helvetica Neue"/>
              <a:cs typeface="Helvetica Neue"/>
              <a:sym typeface="Helvetica Neue"/>
            </a:endParaRPr>
          </a:p>
          <a:p>
            <a:pPr marL="137160" lvl="0" algn="l" rtl="0">
              <a:lnSpc>
                <a:spcPct val="150000"/>
              </a:lnSpc>
              <a:spcBef>
                <a:spcPts val="0"/>
              </a:spcBef>
              <a:spcAft>
                <a:spcPts val="0"/>
              </a:spcAft>
              <a:buClr>
                <a:srgbClr val="383838"/>
              </a:buClr>
              <a:buSzPts val="1440"/>
            </a:pPr>
            <a:r>
              <a:rPr lang="en-US" sz="1440" dirty="0">
                <a:solidFill>
                  <a:srgbClr val="383838"/>
                </a:solidFill>
                <a:latin typeface="Helvetica Neue"/>
                <a:ea typeface="Helvetica Neue"/>
                <a:cs typeface="Helvetica Neue"/>
                <a:sym typeface="Helvetica Neue"/>
              </a:rPr>
              <a:t>* </a:t>
            </a:r>
            <a:r>
              <a:rPr lang="en-US" sz="1440" dirty="0">
                <a:solidFill>
                  <a:srgbClr val="383838"/>
                </a:solidFill>
                <a:latin typeface="Helvetica Neue"/>
                <a:ea typeface="Helvetica Neue"/>
                <a:cs typeface="Helvetica Neue"/>
                <a:sym typeface="Helvetica Neue"/>
                <a:hlinkClick r:id="rId3"/>
              </a:rPr>
              <a:t>Credit: Stack Overflow</a:t>
            </a:r>
            <a:endParaRPr lang="en-US" sz="1440" dirty="0">
              <a:solidFill>
                <a:srgbClr val="38383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053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Problem Statement, Assumptions, and Hypothesis</a:t>
            </a:r>
            <a:endParaRPr dirty="0"/>
          </a:p>
        </p:txBody>
      </p:sp>
      <p:sp>
        <p:nvSpPr>
          <p:cNvPr id="96" name="Google Shape;96;p15"/>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7" name="Google Shape;97;p15"/>
          <p:cNvSpPr txBox="1"/>
          <p:nvPr/>
        </p:nvSpPr>
        <p:spPr>
          <a:xfrm>
            <a:off x="558349" y="896350"/>
            <a:ext cx="8269391" cy="4316536"/>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29261B"/>
              </a:buClr>
              <a:buSzPts val="1300"/>
              <a:buChar char="●"/>
            </a:pPr>
            <a:r>
              <a:rPr lang="en-US" sz="1300" dirty="0">
                <a:solidFill>
                  <a:srgbClr val="29261B"/>
                </a:solidFill>
              </a:rPr>
              <a:t>The purpose of this project is to develop two Convolutional Neural Networks (CNNs) that can accurately distinguish between the 7 major types of skin lesions based on color image data.</a:t>
            </a:r>
          </a:p>
          <a:p>
            <a:pPr marL="914400" lvl="1" indent="-304800" algn="l" rtl="0">
              <a:lnSpc>
                <a:spcPct val="115000"/>
              </a:lnSpc>
              <a:spcBef>
                <a:spcPts val="1000"/>
              </a:spcBef>
              <a:spcAft>
                <a:spcPts val="0"/>
              </a:spcAft>
              <a:buClr>
                <a:srgbClr val="29261B"/>
              </a:buClr>
              <a:buSzPts val="1200"/>
              <a:buChar char="○"/>
            </a:pPr>
            <a:r>
              <a:rPr lang="en-US" sz="1200" dirty="0">
                <a:solidFill>
                  <a:srgbClr val="29261B"/>
                </a:solidFill>
              </a:rPr>
              <a:t>Model #1: CNN designed and trained from scratch</a:t>
            </a:r>
          </a:p>
          <a:p>
            <a:pPr marL="914400" lvl="1" indent="-304800" algn="l" rtl="0">
              <a:lnSpc>
                <a:spcPct val="115000"/>
              </a:lnSpc>
              <a:spcBef>
                <a:spcPts val="1000"/>
              </a:spcBef>
              <a:spcAft>
                <a:spcPts val="0"/>
              </a:spcAft>
              <a:buClr>
                <a:srgbClr val="29261B"/>
              </a:buClr>
              <a:buSzPts val="1200"/>
              <a:buChar char="○"/>
            </a:pPr>
            <a:r>
              <a:rPr lang="en-US" sz="1200" dirty="0">
                <a:solidFill>
                  <a:srgbClr val="29261B"/>
                </a:solidFill>
              </a:rPr>
              <a:t>Model #2: CNN leveraging pretrained model/transfer learning</a:t>
            </a:r>
          </a:p>
          <a:p>
            <a:pPr marL="914400" lvl="1" indent="-304800" algn="l" rtl="0">
              <a:lnSpc>
                <a:spcPct val="115000"/>
              </a:lnSpc>
              <a:spcBef>
                <a:spcPts val="1000"/>
              </a:spcBef>
              <a:spcAft>
                <a:spcPts val="0"/>
              </a:spcAft>
              <a:buClr>
                <a:srgbClr val="29261B"/>
              </a:buClr>
              <a:buSzPts val="1200"/>
              <a:buChar char="○"/>
            </a:pPr>
            <a:endParaRPr lang="en-US" sz="1300" dirty="0">
              <a:solidFill>
                <a:srgbClr val="29261B"/>
              </a:solidFill>
            </a:endParaRPr>
          </a:p>
          <a:p>
            <a:pPr marL="457200" lvl="0" indent="-311150">
              <a:lnSpc>
                <a:spcPct val="115000"/>
              </a:lnSpc>
              <a:buClr>
                <a:srgbClr val="29261B"/>
              </a:buClr>
              <a:buSzPts val="1300"/>
              <a:buChar char="●"/>
            </a:pPr>
            <a:r>
              <a:rPr lang="en-US" sz="1300" dirty="0">
                <a:solidFill>
                  <a:srgbClr val="29261B"/>
                </a:solidFill>
              </a:rPr>
              <a:t>Alternatively, this dataset could have been approached as a binary classification problem</a:t>
            </a:r>
          </a:p>
          <a:p>
            <a:pPr marL="914400" lvl="1" indent="-304800">
              <a:lnSpc>
                <a:spcPct val="115000"/>
              </a:lnSpc>
              <a:spcBef>
                <a:spcPts val="1000"/>
              </a:spcBef>
              <a:buClr>
                <a:srgbClr val="29261B"/>
              </a:buClr>
              <a:buSzPts val="1200"/>
              <a:buFont typeface="Arial"/>
              <a:buChar char="○"/>
            </a:pPr>
            <a:r>
              <a:rPr lang="en-US" sz="1200" dirty="0">
                <a:solidFill>
                  <a:srgbClr val="29261B"/>
                </a:solidFill>
              </a:rPr>
              <a:t>The multiple classification problem was chosen based on the assumption that it would be more challenging</a:t>
            </a:r>
          </a:p>
          <a:p>
            <a:pPr marL="914400" lvl="1" indent="-304800" algn="l" rtl="0">
              <a:lnSpc>
                <a:spcPct val="115000"/>
              </a:lnSpc>
              <a:spcBef>
                <a:spcPts val="1000"/>
              </a:spcBef>
              <a:spcAft>
                <a:spcPts val="0"/>
              </a:spcAft>
              <a:buClr>
                <a:srgbClr val="29261B"/>
              </a:buClr>
              <a:buSzPts val="1200"/>
              <a:buChar char="○"/>
            </a:pPr>
            <a:r>
              <a:rPr lang="en-US" sz="1200" dirty="0">
                <a:solidFill>
                  <a:srgbClr val="29261B"/>
                </a:solidFill>
              </a:rPr>
              <a:t>In production, the decision to use binary or multiple-classification would be determined by use-case</a:t>
            </a:r>
          </a:p>
          <a:p>
            <a:pPr marL="914400" lvl="1" indent="-304800" algn="l" rtl="0">
              <a:lnSpc>
                <a:spcPct val="115000"/>
              </a:lnSpc>
              <a:spcBef>
                <a:spcPts val="1000"/>
              </a:spcBef>
              <a:spcAft>
                <a:spcPts val="0"/>
              </a:spcAft>
              <a:buClr>
                <a:srgbClr val="29261B"/>
              </a:buClr>
              <a:buSzPts val="1200"/>
              <a:buChar char="○"/>
            </a:pPr>
            <a:endParaRPr lang="en-US" sz="1200" dirty="0">
              <a:solidFill>
                <a:srgbClr val="29261B"/>
              </a:solidFill>
            </a:endParaRPr>
          </a:p>
          <a:p>
            <a:pPr marL="457200" marR="0" lvl="0" indent="-311150" algn="l" rtl="0">
              <a:lnSpc>
                <a:spcPct val="115000"/>
              </a:lnSpc>
              <a:spcBef>
                <a:spcPts val="0"/>
              </a:spcBef>
              <a:spcAft>
                <a:spcPts val="0"/>
              </a:spcAft>
              <a:buClr>
                <a:srgbClr val="29261B"/>
              </a:buClr>
              <a:buSzPts val="1300"/>
              <a:buChar char="●"/>
            </a:pPr>
            <a:r>
              <a:rPr lang="en-US" sz="1300" dirty="0">
                <a:solidFill>
                  <a:srgbClr val="29261B"/>
                </a:solidFill>
              </a:rPr>
              <a:t>I hypothesize that the transfer learning model will quickly achieve reasonably accurate results, but that with a sufficiently deep/complex architecture and a large enough number of training epochs, the CNN trained from scratch will perform comparably.</a:t>
            </a:r>
          </a:p>
          <a:p>
            <a:pPr marL="457200" marR="0" lvl="0" indent="-311150" algn="l" rtl="0">
              <a:lnSpc>
                <a:spcPct val="115000"/>
              </a:lnSpc>
              <a:spcBef>
                <a:spcPts val="0"/>
              </a:spcBef>
              <a:spcAft>
                <a:spcPts val="0"/>
              </a:spcAft>
              <a:buClr>
                <a:srgbClr val="29261B"/>
              </a:buClr>
              <a:buSzPts val="1300"/>
              <a:buChar char="●"/>
            </a:pPr>
            <a:endParaRPr lang="en-US" sz="13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lang="en-US" sz="13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sz="1300" dirty="0">
              <a:solidFill>
                <a:srgbClr val="29261B"/>
              </a:solidFill>
            </a:endParaRPr>
          </a:p>
        </p:txBody>
      </p:sp>
    </p:spTree>
    <p:extLst>
      <p:ext uri="{BB962C8B-B14F-4D97-AF65-F5344CB8AC3E}">
        <p14:creationId xmlns:p14="http://schemas.microsoft.com/office/powerpoint/2010/main" val="314711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Data Overview</a:t>
            </a:r>
            <a:endParaRPr dirty="0"/>
          </a:p>
        </p:txBody>
      </p:sp>
      <p:sp>
        <p:nvSpPr>
          <p:cNvPr id="96" name="Google Shape;96;p15"/>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7" name="Google Shape;97;p15"/>
          <p:cNvSpPr txBox="1"/>
          <p:nvPr/>
        </p:nvSpPr>
        <p:spPr>
          <a:xfrm>
            <a:off x="558350" y="896350"/>
            <a:ext cx="8206200" cy="4347827"/>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29261B"/>
              </a:buClr>
              <a:buSzPts val="1300"/>
              <a:buChar char="●"/>
            </a:pPr>
            <a:r>
              <a:rPr lang="en-US" sz="1300" dirty="0">
                <a:solidFill>
                  <a:srgbClr val="29261B"/>
                </a:solidFill>
              </a:rPr>
              <a:t>The “HAM10000” dataset consists of 10,015 </a:t>
            </a:r>
            <a:r>
              <a:rPr lang="en-US" sz="1300" dirty="0" err="1">
                <a:solidFill>
                  <a:srgbClr val="29261B"/>
                </a:solidFill>
              </a:rPr>
              <a:t>dermatoscopic</a:t>
            </a:r>
            <a:r>
              <a:rPr lang="en-US" sz="1300" dirty="0">
                <a:solidFill>
                  <a:srgbClr val="29261B"/>
                </a:solidFill>
              </a:rPr>
              <a:t> images representing the 7 important diagnostic categories of pigmented skin lesions.*</a:t>
            </a:r>
          </a:p>
          <a:p>
            <a:pPr marL="146050" marR="0" lvl="0" algn="l" rtl="0">
              <a:lnSpc>
                <a:spcPct val="115000"/>
              </a:lnSpc>
              <a:spcBef>
                <a:spcPts val="0"/>
              </a:spcBef>
              <a:spcAft>
                <a:spcPts val="0"/>
              </a:spcAft>
              <a:buClr>
                <a:srgbClr val="29261B"/>
              </a:buClr>
              <a:buSzPts val="1300"/>
            </a:pPr>
            <a:endParaRPr lang="en-US" sz="1300" dirty="0">
              <a:solidFill>
                <a:srgbClr val="29261B"/>
              </a:solidFill>
            </a:endParaRPr>
          </a:p>
          <a:p>
            <a:pPr marL="457200" indent="-311150">
              <a:lnSpc>
                <a:spcPct val="115000"/>
              </a:lnSpc>
              <a:buClr>
                <a:srgbClr val="29261B"/>
              </a:buClr>
              <a:buSzPts val="1300"/>
              <a:buFont typeface="Arial"/>
              <a:buChar char="●"/>
            </a:pPr>
            <a:r>
              <a:rPr lang="en-US" dirty="0">
                <a:solidFill>
                  <a:srgbClr val="29261B"/>
                </a:solidFill>
              </a:rPr>
              <a:t>Dataset was compiled by researched from 4 different sources, including several previously existing images sets.</a:t>
            </a:r>
          </a:p>
          <a:p>
            <a:pPr marL="146050" marR="0" lvl="0" algn="l" rtl="0">
              <a:lnSpc>
                <a:spcPct val="115000"/>
              </a:lnSpc>
              <a:spcBef>
                <a:spcPts val="0"/>
              </a:spcBef>
              <a:spcAft>
                <a:spcPts val="0"/>
              </a:spcAft>
              <a:buClr>
                <a:srgbClr val="29261B"/>
              </a:buClr>
              <a:buSzPts val="1300"/>
            </a:pPr>
            <a:endParaRPr lang="en-US" sz="1300" dirty="0">
              <a:solidFill>
                <a:srgbClr val="29261B"/>
              </a:solidFill>
            </a:endParaRPr>
          </a:p>
          <a:p>
            <a:pPr marL="457200" indent="-311150">
              <a:lnSpc>
                <a:spcPct val="115000"/>
              </a:lnSpc>
              <a:buClr>
                <a:srgbClr val="29261B"/>
              </a:buClr>
              <a:buSzPts val="1300"/>
              <a:buFont typeface="Arial"/>
              <a:buChar char="●"/>
            </a:pPr>
            <a:r>
              <a:rPr lang="en-US" sz="1400" dirty="0">
                <a:solidFill>
                  <a:srgbClr val="29261B"/>
                </a:solidFill>
              </a:rPr>
              <a:t>Separate test dataset consists of 1,512 additional images.</a:t>
            </a:r>
          </a:p>
          <a:p>
            <a:pPr marL="457200" indent="-311150">
              <a:lnSpc>
                <a:spcPct val="115000"/>
              </a:lnSpc>
              <a:buClr>
                <a:srgbClr val="29261B"/>
              </a:buClr>
              <a:buSzPts val="1300"/>
              <a:buFont typeface="Arial"/>
              <a:buChar char="●"/>
            </a:pPr>
            <a:endParaRPr lang="en-US" sz="1400" dirty="0">
              <a:solidFill>
                <a:srgbClr val="29261B"/>
              </a:solidFill>
            </a:endParaRPr>
          </a:p>
          <a:p>
            <a:pPr marL="457200" indent="-311150">
              <a:lnSpc>
                <a:spcPct val="115000"/>
              </a:lnSpc>
              <a:buClr>
                <a:srgbClr val="29261B"/>
              </a:buClr>
              <a:buSzPts val="1300"/>
              <a:buFont typeface="Arial"/>
              <a:buChar char="●"/>
            </a:pPr>
            <a:r>
              <a:rPr lang="en-US" sz="1400" dirty="0">
                <a:solidFill>
                  <a:srgbClr val="29261B"/>
                </a:solidFill>
              </a:rPr>
              <a:t>Ground Trut</a:t>
            </a:r>
            <a:r>
              <a:rPr lang="en-US" dirty="0">
                <a:solidFill>
                  <a:srgbClr val="29261B"/>
                </a:solidFill>
              </a:rPr>
              <a:t>h for all observations was confirmed via traditional clinical methods (denoted by “</a:t>
            </a:r>
            <a:r>
              <a:rPr lang="en-US" dirty="0" err="1">
                <a:solidFill>
                  <a:srgbClr val="29261B"/>
                </a:solidFill>
              </a:rPr>
              <a:t>dx_type</a:t>
            </a:r>
            <a:r>
              <a:rPr lang="en-US" dirty="0">
                <a:solidFill>
                  <a:srgbClr val="29261B"/>
                </a:solidFill>
              </a:rPr>
              <a:t>” in metadata).</a:t>
            </a:r>
            <a:endParaRPr lang="en-US" sz="1400" dirty="0">
              <a:solidFill>
                <a:srgbClr val="29261B"/>
              </a:solidFill>
            </a:endParaRPr>
          </a:p>
          <a:p>
            <a:pPr marL="146050">
              <a:lnSpc>
                <a:spcPct val="115000"/>
              </a:lnSpc>
              <a:buClr>
                <a:srgbClr val="29261B"/>
              </a:buClr>
              <a:buSzPts val="1300"/>
            </a:pPr>
            <a:endParaRPr lang="en-US" dirty="0">
              <a:solidFill>
                <a:srgbClr val="29261B"/>
              </a:solidFill>
            </a:endParaRPr>
          </a:p>
          <a:p>
            <a:pPr marL="457200" indent="-311150">
              <a:lnSpc>
                <a:spcPct val="115000"/>
              </a:lnSpc>
              <a:buClr>
                <a:srgbClr val="29261B"/>
              </a:buClr>
              <a:buSzPts val="1300"/>
              <a:buFont typeface="Arial"/>
              <a:buChar char="●"/>
            </a:pPr>
            <a:r>
              <a:rPr lang="en-US" dirty="0">
                <a:solidFill>
                  <a:srgbClr val="29261B"/>
                </a:solidFill>
              </a:rPr>
              <a:t>Both datasets are publicly available though Harvard Dataverse:</a:t>
            </a:r>
          </a:p>
          <a:p>
            <a:pPr marL="914400" lvl="1" indent="-304800" algn="l" rtl="0">
              <a:lnSpc>
                <a:spcPct val="115000"/>
              </a:lnSpc>
              <a:spcBef>
                <a:spcPts val="1000"/>
              </a:spcBef>
              <a:spcAft>
                <a:spcPts val="0"/>
              </a:spcAft>
              <a:buClr>
                <a:srgbClr val="29261B"/>
              </a:buClr>
              <a:buSzPts val="1200"/>
              <a:buChar char="○"/>
            </a:pPr>
            <a:r>
              <a:rPr lang="en-US" sz="1200" dirty="0">
                <a:solidFill>
                  <a:srgbClr val="29261B"/>
                </a:solidFill>
                <a:hlinkClick r:id="rId3"/>
              </a:rPr>
              <a:t>https://dataverse.harvard.edu/dataset.xhtml?persistentId=doi:10.7910/DVN/DBW86T</a:t>
            </a:r>
            <a:endParaRPr lang="en-US" sz="12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lang="en-US" sz="13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lang="en-US" sz="13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lang="en-US" sz="1300" dirty="0">
              <a:solidFill>
                <a:srgbClr val="29261B"/>
              </a:solidFill>
            </a:endParaRPr>
          </a:p>
          <a:p>
            <a:pPr marL="457200" marR="0" lvl="0" indent="-311150" algn="l" rtl="0">
              <a:lnSpc>
                <a:spcPct val="115000"/>
              </a:lnSpc>
              <a:spcBef>
                <a:spcPts val="0"/>
              </a:spcBef>
              <a:spcAft>
                <a:spcPts val="0"/>
              </a:spcAft>
              <a:buClr>
                <a:srgbClr val="29261B"/>
              </a:buClr>
              <a:buSzPts val="1300"/>
              <a:buChar char="●"/>
            </a:pPr>
            <a:endParaRPr sz="1300" dirty="0">
              <a:solidFill>
                <a:srgbClr val="29261B"/>
              </a:solidFill>
            </a:endParaRPr>
          </a:p>
        </p:txBody>
      </p:sp>
      <p:sp>
        <p:nvSpPr>
          <p:cNvPr id="3" name="TextBox 2">
            <a:extLst>
              <a:ext uri="{FF2B5EF4-FFF2-40B4-BE49-F238E27FC236}">
                <a16:creationId xmlns:a16="http://schemas.microsoft.com/office/drawing/2014/main" id="{5BEEEA3E-C630-4A2C-3ACD-3EB8A45A0BDF}"/>
              </a:ext>
            </a:extLst>
          </p:cNvPr>
          <p:cNvSpPr txBox="1"/>
          <p:nvPr/>
        </p:nvSpPr>
        <p:spPr>
          <a:xfrm>
            <a:off x="628650" y="4331114"/>
            <a:ext cx="7179931" cy="400110"/>
          </a:xfrm>
          <a:prstGeom prst="rect">
            <a:avLst/>
          </a:prstGeom>
          <a:noFill/>
        </p:spPr>
        <p:txBody>
          <a:bodyPr wrap="square">
            <a:spAutoFit/>
          </a:bodyPr>
          <a:lstStyle/>
          <a:p>
            <a:r>
              <a:rPr lang="en-US" sz="1000" dirty="0"/>
              <a:t>*</a:t>
            </a:r>
            <a:r>
              <a:rPr lang="en-US" sz="1000" dirty="0" err="1"/>
              <a:t>Tschandl</a:t>
            </a:r>
            <a:r>
              <a:rPr lang="en-US" sz="1000" dirty="0"/>
              <a:t>, P., Rosendahl, C. &amp; </a:t>
            </a:r>
            <a:r>
              <a:rPr lang="en-US" sz="1000" dirty="0" err="1"/>
              <a:t>Kittler</a:t>
            </a:r>
            <a:r>
              <a:rPr lang="en-US" sz="1000" dirty="0"/>
              <a:t>, H. The HAM10000 dataset, a large collection of multi-source </a:t>
            </a:r>
            <a:r>
              <a:rPr lang="en-US" sz="1000" dirty="0" err="1"/>
              <a:t>dermatoscopic</a:t>
            </a:r>
            <a:r>
              <a:rPr lang="en-US" sz="1000" dirty="0"/>
              <a:t> images of common pigmented skin lesions. Sci Data 5, 180161 (2018). https://doi.org/10.1038/sdata.2018.16</a:t>
            </a:r>
          </a:p>
        </p:txBody>
      </p:sp>
    </p:spTree>
    <p:extLst>
      <p:ext uri="{BB962C8B-B14F-4D97-AF65-F5344CB8AC3E}">
        <p14:creationId xmlns:p14="http://schemas.microsoft.com/office/powerpoint/2010/main" val="87891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a:t>Data Overview</a:t>
            </a:r>
            <a:endParaRPr/>
          </a:p>
        </p:txBody>
      </p:sp>
      <p:sp>
        <p:nvSpPr>
          <p:cNvPr id="127" name="Google Shape;127;p18"/>
          <p:cNvSpPr txBox="1"/>
          <p:nvPr/>
        </p:nvSpPr>
        <p:spPr>
          <a:xfrm>
            <a:off x="396987" y="610806"/>
            <a:ext cx="3785221" cy="3422702"/>
          </a:xfrm>
          <a:prstGeom prst="rect">
            <a:avLst/>
          </a:prstGeom>
          <a:noFill/>
          <a:ln>
            <a:noFill/>
          </a:ln>
        </p:spPr>
        <p:txBody>
          <a:bodyPr spcFirstLastPara="1" wrap="square" lIns="91425" tIns="91425" rIns="91425" bIns="91425" anchor="t" anchorCtr="0">
            <a:spAutoFit/>
          </a:bodyPr>
          <a:lstStyle/>
          <a:p>
            <a:pPr marL="152400" lvl="0" algn="l" rtl="0">
              <a:lnSpc>
                <a:spcPct val="115000"/>
              </a:lnSpc>
              <a:spcBef>
                <a:spcPts val="1000"/>
              </a:spcBef>
              <a:spcAft>
                <a:spcPts val="0"/>
              </a:spcAft>
              <a:buClr>
                <a:srgbClr val="29261B"/>
              </a:buClr>
              <a:buSzPts val="1200"/>
            </a:pPr>
            <a:r>
              <a:rPr lang="en-US" sz="1250" dirty="0">
                <a:solidFill>
                  <a:srgbClr val="29261B"/>
                </a:solidFill>
              </a:rPr>
              <a:t>Each dataset contains an associated metadata file that includes:</a:t>
            </a:r>
            <a:endParaRPr sz="1250" dirty="0">
              <a:solidFill>
                <a:srgbClr val="29261B"/>
              </a:solidFill>
            </a:endParaRP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Lesion ID and Image ID</a:t>
            </a:r>
            <a:endParaRPr sz="1250" dirty="0">
              <a:solidFill>
                <a:srgbClr val="29261B"/>
              </a:solidFill>
            </a:endParaRP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Diagnosis (dx)</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Diagnosis Methodology (</a:t>
            </a:r>
            <a:r>
              <a:rPr lang="en-US" sz="1250" dirty="0" err="1">
                <a:solidFill>
                  <a:srgbClr val="29261B"/>
                </a:solidFill>
              </a:rPr>
              <a:t>dx_type</a:t>
            </a:r>
            <a:r>
              <a:rPr lang="en-US" sz="1250" dirty="0">
                <a:solidFill>
                  <a:srgbClr val="29261B"/>
                </a:solidFill>
              </a:rPr>
              <a:t>)</a:t>
            </a:r>
            <a:endParaRPr sz="1250" dirty="0">
              <a:solidFill>
                <a:srgbClr val="29261B"/>
              </a:solidFill>
            </a:endParaRP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Patient Age</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Patient Sex</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Lesion Location on Body</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Original Dataset (HAM100000 was compiled from 5 sources)</a:t>
            </a:r>
            <a:r>
              <a:rPr lang="en" sz="1250" b="0" i="0" u="none" strike="noStrike" cap="none" dirty="0">
                <a:solidFill>
                  <a:srgbClr val="000000"/>
                </a:solidFill>
                <a:latin typeface="Arial"/>
                <a:ea typeface="Arial"/>
                <a:cs typeface="Arial"/>
                <a:sym typeface="Arial"/>
              </a:rPr>
              <a:t> </a:t>
            </a:r>
            <a:endParaRPr sz="1250" b="0" i="0" u="none" strike="noStrike" cap="none" dirty="0">
              <a:solidFill>
                <a:srgbClr val="000000"/>
              </a:solidFill>
              <a:latin typeface="Arial"/>
              <a:ea typeface="Arial"/>
              <a:cs typeface="Arial"/>
              <a:sym typeface="Arial"/>
            </a:endParaRPr>
          </a:p>
        </p:txBody>
      </p:sp>
      <p:sp>
        <p:nvSpPr>
          <p:cNvPr id="128" name="Google Shape;128;p18"/>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Google Shape;127;p18">
            <a:extLst>
              <a:ext uri="{FF2B5EF4-FFF2-40B4-BE49-F238E27FC236}">
                <a16:creationId xmlns:a16="http://schemas.microsoft.com/office/drawing/2014/main" id="{79A7D268-036A-37BB-5144-81BA30102975}"/>
              </a:ext>
            </a:extLst>
          </p:cNvPr>
          <p:cNvSpPr txBox="1"/>
          <p:nvPr/>
        </p:nvSpPr>
        <p:spPr>
          <a:xfrm>
            <a:off x="4456168" y="610806"/>
            <a:ext cx="3785221" cy="4086345"/>
          </a:xfrm>
          <a:prstGeom prst="rect">
            <a:avLst/>
          </a:prstGeom>
          <a:noFill/>
          <a:ln>
            <a:noFill/>
          </a:ln>
        </p:spPr>
        <p:txBody>
          <a:bodyPr spcFirstLastPara="1" wrap="square" lIns="91425" tIns="91425" rIns="91425" bIns="91425" anchor="t" anchorCtr="0">
            <a:spAutoFit/>
          </a:bodyPr>
          <a:lstStyle/>
          <a:p>
            <a:pPr marL="152400" lvl="0" algn="l" rtl="0">
              <a:lnSpc>
                <a:spcPct val="115000"/>
              </a:lnSpc>
              <a:spcBef>
                <a:spcPts val="1000"/>
              </a:spcBef>
              <a:spcAft>
                <a:spcPts val="0"/>
              </a:spcAft>
              <a:buClr>
                <a:srgbClr val="29261B"/>
              </a:buClr>
              <a:buSzPts val="1200"/>
            </a:pPr>
            <a:r>
              <a:rPr lang="en-US" sz="1250" dirty="0">
                <a:solidFill>
                  <a:srgbClr val="29261B"/>
                </a:solidFill>
              </a:rPr>
              <a:t>The Seven Categories of Diagnosis:</a:t>
            </a:r>
            <a:endParaRPr sz="1250" dirty="0">
              <a:solidFill>
                <a:srgbClr val="29261B"/>
              </a:solidFill>
            </a:endParaRP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Actinic keratoses and intraepithelial carcinoma / Bowen’s disease (</a:t>
            </a:r>
            <a:r>
              <a:rPr lang="en-US" sz="1250" dirty="0" err="1">
                <a:solidFill>
                  <a:srgbClr val="29261B"/>
                </a:solidFill>
              </a:rPr>
              <a:t>akiec</a:t>
            </a:r>
            <a:r>
              <a:rPr lang="en-US" sz="1250" dirty="0">
                <a:solidFill>
                  <a:srgbClr val="29261B"/>
                </a:solidFill>
              </a:rPr>
              <a:t>)</a:t>
            </a:r>
            <a:endParaRPr sz="1250" dirty="0">
              <a:solidFill>
                <a:srgbClr val="29261B"/>
              </a:solidFill>
            </a:endParaRP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Basal cell carcinoma (bcc) </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Benign keratosis-like lesions; solar lentigines / seborrheic keratoses and lichen-planus like keratoses (</a:t>
            </a:r>
            <a:r>
              <a:rPr lang="en-US" sz="1250" dirty="0" err="1">
                <a:solidFill>
                  <a:srgbClr val="29261B"/>
                </a:solidFill>
              </a:rPr>
              <a:t>bkl</a:t>
            </a:r>
            <a:r>
              <a:rPr lang="en-US" sz="1250" dirty="0">
                <a:solidFill>
                  <a:srgbClr val="29261B"/>
                </a:solidFill>
              </a:rPr>
              <a:t>)</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Dermatofibroma (</a:t>
            </a:r>
            <a:r>
              <a:rPr lang="en-US" sz="1250" dirty="0" err="1">
                <a:solidFill>
                  <a:srgbClr val="29261B"/>
                </a:solidFill>
              </a:rPr>
              <a:t>df</a:t>
            </a:r>
            <a:r>
              <a:rPr lang="en-US" sz="1250" dirty="0">
                <a:solidFill>
                  <a:srgbClr val="29261B"/>
                </a:solidFill>
              </a:rPr>
              <a:t>)</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Melanoma (</a:t>
            </a:r>
            <a:r>
              <a:rPr lang="en-US" sz="1250" dirty="0" err="1">
                <a:solidFill>
                  <a:srgbClr val="29261B"/>
                </a:solidFill>
              </a:rPr>
              <a:t>mel</a:t>
            </a:r>
            <a:r>
              <a:rPr lang="en-US" sz="1250" dirty="0">
                <a:solidFill>
                  <a:srgbClr val="29261B"/>
                </a:solidFill>
              </a:rPr>
              <a:t>)</a:t>
            </a:r>
          </a:p>
          <a:p>
            <a:pPr marL="914400" lvl="1" indent="-304800" algn="l" rtl="0">
              <a:lnSpc>
                <a:spcPct val="115000"/>
              </a:lnSpc>
              <a:spcBef>
                <a:spcPts val="1000"/>
              </a:spcBef>
              <a:spcAft>
                <a:spcPts val="0"/>
              </a:spcAft>
              <a:buClr>
                <a:srgbClr val="29261B"/>
              </a:buClr>
              <a:buSzPts val="1200"/>
              <a:buChar char="○"/>
            </a:pPr>
            <a:r>
              <a:rPr lang="en-US" sz="1250" dirty="0">
                <a:solidFill>
                  <a:srgbClr val="29261B"/>
                </a:solidFill>
              </a:rPr>
              <a:t>Melanocytic nevi (</a:t>
            </a:r>
            <a:r>
              <a:rPr lang="en-US" sz="1250" dirty="0" err="1">
                <a:solidFill>
                  <a:srgbClr val="29261B"/>
                </a:solidFill>
              </a:rPr>
              <a:t>nv</a:t>
            </a:r>
            <a:r>
              <a:rPr lang="en-US" sz="1250" dirty="0">
                <a:solidFill>
                  <a:srgbClr val="29261B"/>
                </a:solidFill>
              </a:rPr>
              <a:t>)</a:t>
            </a:r>
          </a:p>
          <a:p>
            <a:pPr marL="914400" lvl="1" indent="-304800" algn="l" rtl="0">
              <a:lnSpc>
                <a:spcPct val="115000"/>
              </a:lnSpc>
              <a:spcBef>
                <a:spcPts val="1000"/>
              </a:spcBef>
              <a:spcAft>
                <a:spcPts val="0"/>
              </a:spcAft>
              <a:buClr>
                <a:srgbClr val="29261B"/>
              </a:buClr>
              <a:buSzPts val="1200"/>
              <a:buChar char="○"/>
            </a:pPr>
            <a:r>
              <a:rPr lang="en-US" sz="1250" b="0" i="0" u="none" strike="noStrike" cap="none" dirty="0">
                <a:solidFill>
                  <a:srgbClr val="000000"/>
                </a:solidFill>
                <a:latin typeface="Arial"/>
                <a:ea typeface="Arial"/>
                <a:cs typeface="Arial"/>
                <a:sym typeface="Arial"/>
              </a:rPr>
              <a:t>Vascular lesions; angiomas, angiokeratomas, pyogenic granulomas and hemorrhage (</a:t>
            </a:r>
            <a:r>
              <a:rPr lang="en-US" sz="1250" b="0" i="0" u="none" strike="noStrike" cap="none" dirty="0" err="1">
                <a:solidFill>
                  <a:srgbClr val="000000"/>
                </a:solidFill>
                <a:latin typeface="Arial"/>
                <a:ea typeface="Arial"/>
                <a:cs typeface="Arial"/>
                <a:sym typeface="Arial"/>
              </a:rPr>
              <a:t>vasc</a:t>
            </a:r>
            <a:r>
              <a:rPr lang="en-US" sz="1250" b="0" i="0" u="none" strike="noStrike" cap="none" dirty="0">
                <a:solidFill>
                  <a:srgbClr val="000000"/>
                </a:solidFill>
                <a:latin typeface="Arial"/>
                <a:ea typeface="Arial"/>
                <a:cs typeface="Arial"/>
                <a:sym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Technical Infrastructure</a:t>
            </a:r>
            <a:endParaRPr dirty="0"/>
          </a:p>
        </p:txBody>
      </p:sp>
      <p:sp>
        <p:nvSpPr>
          <p:cNvPr id="127" name="Google Shape;127;p18"/>
          <p:cNvSpPr txBox="1"/>
          <p:nvPr/>
        </p:nvSpPr>
        <p:spPr>
          <a:xfrm>
            <a:off x="628650" y="814813"/>
            <a:ext cx="8135100" cy="3559919"/>
          </a:xfrm>
          <a:prstGeom prst="rect">
            <a:avLst/>
          </a:prstGeom>
          <a:noFill/>
          <a:ln>
            <a:noFill/>
          </a:ln>
        </p:spPr>
        <p:txBody>
          <a:bodyPr spcFirstLastPara="1" wrap="square" lIns="91425" tIns="91425" rIns="91425" bIns="91425" anchor="t" anchorCtr="0">
            <a:spAutoFit/>
          </a:bodyPr>
          <a:lstStyle/>
          <a:p>
            <a:pPr marL="457200" indent="-304800">
              <a:lnSpc>
                <a:spcPct val="115000"/>
              </a:lnSpc>
              <a:spcBef>
                <a:spcPts val="1000"/>
              </a:spcBef>
              <a:buClr>
                <a:srgbClr val="29261B"/>
              </a:buClr>
              <a:buSzPts val="1200"/>
              <a:buFont typeface="Arial"/>
              <a:buChar char="o"/>
            </a:pPr>
            <a:r>
              <a:rPr lang="en-US" dirty="0">
                <a:solidFill>
                  <a:srgbClr val="29261B"/>
                </a:solidFill>
              </a:rPr>
              <a:t>Initial “shallow” CNN model was developed in local Jupyter notebook using 1,000 observation sub-sample.</a:t>
            </a:r>
          </a:p>
          <a:p>
            <a:pPr marL="457200" lvl="0" indent="-304800" algn="l" rtl="0">
              <a:lnSpc>
                <a:spcPct val="115000"/>
              </a:lnSpc>
              <a:spcBef>
                <a:spcPts val="1000"/>
              </a:spcBef>
              <a:spcAft>
                <a:spcPts val="0"/>
              </a:spcAft>
              <a:buClr>
                <a:srgbClr val="29261B"/>
              </a:buClr>
              <a:buSzPts val="1200"/>
              <a:buChar char="o"/>
            </a:pPr>
            <a:r>
              <a:rPr lang="en-US" dirty="0">
                <a:solidFill>
                  <a:srgbClr val="29261B"/>
                </a:solidFill>
              </a:rPr>
              <a:t>Due to the size of the full dataset and the computational power required to train full-depth CNN, several cloud-based solutions were explored.</a:t>
            </a:r>
          </a:p>
          <a:p>
            <a:pPr marL="457200" lvl="0" indent="-304800" algn="l" rtl="0">
              <a:lnSpc>
                <a:spcPct val="115000"/>
              </a:lnSpc>
              <a:spcBef>
                <a:spcPts val="1000"/>
              </a:spcBef>
              <a:spcAft>
                <a:spcPts val="0"/>
              </a:spcAft>
              <a:buClr>
                <a:srgbClr val="29261B"/>
              </a:buClr>
              <a:buSzPts val="1200"/>
              <a:buChar char="o"/>
            </a:pPr>
            <a:r>
              <a:rPr lang="en-US" dirty="0">
                <a:solidFill>
                  <a:srgbClr val="29261B"/>
                </a:solidFill>
              </a:rPr>
              <a:t>Ultimately settled on Google Cloud Compute Engine to create a Virtual Machine Instance:</a:t>
            </a:r>
          </a:p>
          <a:p>
            <a:pPr marL="914400" lvl="1" indent="-304800" algn="l" rtl="0">
              <a:lnSpc>
                <a:spcPct val="115000"/>
              </a:lnSpc>
              <a:spcBef>
                <a:spcPts val="1000"/>
              </a:spcBef>
              <a:spcAft>
                <a:spcPts val="0"/>
              </a:spcAft>
              <a:buClr>
                <a:srgbClr val="29261B"/>
              </a:buClr>
              <a:buSzPts val="1200"/>
              <a:buChar char="○"/>
            </a:pPr>
            <a:r>
              <a:rPr lang="en-US" dirty="0">
                <a:solidFill>
                  <a:srgbClr val="29261B"/>
                </a:solidFill>
              </a:rPr>
              <a:t>200 GB of cloud storage</a:t>
            </a:r>
          </a:p>
          <a:p>
            <a:pPr marL="914400" lvl="1" indent="-304800" algn="l" rtl="0">
              <a:lnSpc>
                <a:spcPct val="115000"/>
              </a:lnSpc>
              <a:spcBef>
                <a:spcPts val="1000"/>
              </a:spcBef>
              <a:spcAft>
                <a:spcPts val="0"/>
              </a:spcAft>
              <a:buClr>
                <a:srgbClr val="29261B"/>
              </a:buClr>
              <a:buSzPts val="1200"/>
              <a:buChar char="○"/>
            </a:pPr>
            <a:r>
              <a:rPr lang="en-US" dirty="0">
                <a:solidFill>
                  <a:srgbClr val="29261B"/>
                </a:solidFill>
              </a:rPr>
              <a:t>1x NVIDIA V100 GPU</a:t>
            </a:r>
          </a:p>
          <a:p>
            <a:pPr marL="914400" lvl="1" indent="-304800" algn="l" rtl="0">
              <a:lnSpc>
                <a:spcPct val="115000"/>
              </a:lnSpc>
              <a:spcBef>
                <a:spcPts val="1000"/>
              </a:spcBef>
              <a:spcAft>
                <a:spcPts val="0"/>
              </a:spcAft>
              <a:buClr>
                <a:srgbClr val="29261B"/>
              </a:buClr>
              <a:buSzPts val="1200"/>
              <a:buChar char="○"/>
            </a:pPr>
            <a:r>
              <a:rPr lang="en-US" dirty="0">
                <a:solidFill>
                  <a:srgbClr val="29261B"/>
                </a:solidFill>
              </a:rPr>
              <a:t>Instance could be stopped when not in use, but would retain data when restarted</a:t>
            </a:r>
          </a:p>
          <a:p>
            <a:pPr marL="914400" lvl="1" indent="-304800" algn="l" rtl="0">
              <a:lnSpc>
                <a:spcPct val="115000"/>
              </a:lnSpc>
              <a:spcBef>
                <a:spcPts val="1000"/>
              </a:spcBef>
              <a:spcAft>
                <a:spcPts val="0"/>
              </a:spcAft>
              <a:buClr>
                <a:srgbClr val="29261B"/>
              </a:buClr>
              <a:buSzPts val="1200"/>
              <a:buChar char="○"/>
            </a:pPr>
            <a:r>
              <a:rPr lang="en-US" dirty="0">
                <a:solidFill>
                  <a:srgbClr val="29261B"/>
                </a:solidFill>
              </a:rPr>
              <a:t>Provided greatly increased processing/computing power, while still keeping cost reasonable</a:t>
            </a:r>
          </a:p>
        </p:txBody>
      </p:sp>
      <p:sp>
        <p:nvSpPr>
          <p:cNvPr id="128" name="Google Shape;128;p18"/>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14830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Exploratory Data Analysis</a:t>
            </a:r>
            <a:endParaRPr dirty="0"/>
          </a:p>
        </p:txBody>
      </p:sp>
      <p:sp>
        <p:nvSpPr>
          <p:cNvPr id="135" name="Google Shape;135;p19"/>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AFDBA590-BF8F-65C7-E270-ADBE879FD121}"/>
              </a:ext>
            </a:extLst>
          </p:cNvPr>
          <p:cNvPicPr>
            <a:picLocks noChangeAspect="1"/>
          </p:cNvPicPr>
          <p:nvPr/>
        </p:nvPicPr>
        <p:blipFill>
          <a:blip r:embed="rId3"/>
          <a:stretch>
            <a:fillRect/>
          </a:stretch>
        </p:blipFill>
        <p:spPr>
          <a:xfrm>
            <a:off x="123754" y="1877977"/>
            <a:ext cx="6827062" cy="288410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230A8AC-C7B9-CE4A-E98A-817B04486CE1}"/>
              </a:ext>
            </a:extLst>
          </p:cNvPr>
          <p:cNvPicPr>
            <a:picLocks noChangeAspect="1"/>
          </p:cNvPicPr>
          <p:nvPr/>
        </p:nvPicPr>
        <p:blipFill>
          <a:blip r:embed="rId4"/>
          <a:stretch>
            <a:fillRect/>
          </a:stretch>
        </p:blipFill>
        <p:spPr>
          <a:xfrm>
            <a:off x="4208622" y="801499"/>
            <a:ext cx="4746372" cy="2518529"/>
          </a:xfrm>
          <a:prstGeom prst="rect">
            <a:avLst/>
          </a:prstGeom>
          <a:ln>
            <a:solidFill>
              <a:schemeClr val="accent1">
                <a:lumMod val="5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600F74F-C3E7-3982-DE60-B79743D85D0E}"/>
              </a:ext>
            </a:extLst>
          </p:cNvPr>
          <p:cNvSpPr txBox="1"/>
          <p:nvPr/>
        </p:nvSpPr>
        <p:spPr>
          <a:xfrm>
            <a:off x="325582" y="801499"/>
            <a:ext cx="3740727" cy="1384995"/>
          </a:xfrm>
          <a:prstGeom prst="rect">
            <a:avLst/>
          </a:prstGeom>
          <a:noFill/>
        </p:spPr>
        <p:txBody>
          <a:bodyPr wrap="square" rtlCol="0">
            <a:spAutoFit/>
          </a:bodyPr>
          <a:lstStyle/>
          <a:p>
            <a:pPr marL="285750" indent="-285750">
              <a:buFont typeface="Courier New" panose="02070309020205020404" pitchFamily="49" charset="0"/>
              <a:buChar char="o"/>
            </a:pPr>
            <a:r>
              <a:rPr lang="en-US" dirty="0"/>
              <a:t>Classes are heavily imbalanced in favor of </a:t>
            </a:r>
            <a:r>
              <a:rPr lang="en-US" dirty="0">
                <a:solidFill>
                  <a:srgbClr val="29261B"/>
                </a:solidFill>
              </a:rPr>
              <a:t>m</a:t>
            </a:r>
            <a:r>
              <a:rPr lang="en-US" sz="1400" dirty="0">
                <a:solidFill>
                  <a:srgbClr val="29261B"/>
                </a:solidFill>
              </a:rPr>
              <a:t>elanocytic nevi (</a:t>
            </a:r>
            <a:r>
              <a:rPr lang="en-US" sz="1400" dirty="0" err="1">
                <a:solidFill>
                  <a:srgbClr val="29261B"/>
                </a:solidFill>
              </a:rPr>
              <a:t>nv</a:t>
            </a:r>
            <a:r>
              <a:rPr lang="en-US" sz="1400" dirty="0">
                <a:solidFill>
                  <a:srgbClr val="29261B"/>
                </a:solidFill>
              </a:rPr>
              <a:t>)</a:t>
            </a:r>
          </a:p>
          <a:p>
            <a:pPr marL="285750" indent="-285750">
              <a:buFont typeface="Courier New" panose="02070309020205020404" pitchFamily="49" charset="0"/>
              <a:buChar char="o"/>
            </a:pPr>
            <a:r>
              <a:rPr lang="en-US" dirty="0">
                <a:solidFill>
                  <a:srgbClr val="29261B"/>
                </a:solidFill>
              </a:rPr>
              <a:t>Visually, each class shows a great deal of variation across a random sampling of images</a:t>
            </a:r>
            <a:endParaRPr lang="en-US" sz="1400" dirty="0">
              <a:solidFill>
                <a:srgbClr val="29261B"/>
              </a:solidFill>
            </a:endParaRPr>
          </a:p>
          <a:p>
            <a:endParaRPr lang="en-US" dirty="0"/>
          </a:p>
        </p:txBody>
      </p:sp>
    </p:spTree>
    <p:extLst>
      <p:ext uri="{BB962C8B-B14F-4D97-AF65-F5344CB8AC3E}">
        <p14:creationId xmlns:p14="http://schemas.microsoft.com/office/powerpoint/2010/main" val="206734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628650" y="0"/>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Exploratory Data Analysis - Metadata</a:t>
            </a:r>
            <a:endParaRPr dirty="0"/>
          </a:p>
        </p:txBody>
      </p:sp>
      <p:sp>
        <p:nvSpPr>
          <p:cNvPr id="135" name="Google Shape;135;p19"/>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050" name="Picture 2">
            <a:extLst>
              <a:ext uri="{FF2B5EF4-FFF2-40B4-BE49-F238E27FC236}">
                <a16:creationId xmlns:a16="http://schemas.microsoft.com/office/drawing/2014/main" id="{A7829B12-E81F-E238-6E40-E338BFE2C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117" y="1027573"/>
            <a:ext cx="4895134" cy="15441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4963314-6FF2-CD63-183D-AE648FF07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79" y="2848851"/>
            <a:ext cx="4970761" cy="15680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9B6979A-7E53-B986-1E18-B77F63736A41}"/>
              </a:ext>
            </a:extLst>
          </p:cNvPr>
          <p:cNvPicPr>
            <a:picLocks noChangeAspect="1"/>
          </p:cNvPicPr>
          <p:nvPr/>
        </p:nvPicPr>
        <p:blipFill>
          <a:blip r:embed="rId5"/>
          <a:stretch>
            <a:fillRect/>
          </a:stretch>
        </p:blipFill>
        <p:spPr>
          <a:xfrm>
            <a:off x="254384" y="1172945"/>
            <a:ext cx="3678225" cy="1404001"/>
          </a:xfrm>
          <a:prstGeom prst="rect">
            <a:avLst/>
          </a:prstGeom>
        </p:spPr>
      </p:pic>
      <p:pic>
        <p:nvPicPr>
          <p:cNvPr id="3" name="Picture 2">
            <a:extLst>
              <a:ext uri="{FF2B5EF4-FFF2-40B4-BE49-F238E27FC236}">
                <a16:creationId xmlns:a16="http://schemas.microsoft.com/office/drawing/2014/main" id="{997D1604-02F3-D853-4DCF-9004B81C9AF9}"/>
              </a:ext>
            </a:extLst>
          </p:cNvPr>
          <p:cNvPicPr>
            <a:picLocks noChangeAspect="1"/>
          </p:cNvPicPr>
          <p:nvPr/>
        </p:nvPicPr>
        <p:blipFill>
          <a:blip r:embed="rId6"/>
          <a:stretch>
            <a:fillRect/>
          </a:stretch>
        </p:blipFill>
        <p:spPr>
          <a:xfrm>
            <a:off x="5225144" y="2865369"/>
            <a:ext cx="3678225" cy="15056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635525" y="232712"/>
            <a:ext cx="7886700" cy="984600"/>
          </a:xfrm>
          <a:prstGeom prst="rect">
            <a:avLst/>
          </a:prstGeom>
          <a:noFill/>
          <a:ln>
            <a:noFill/>
          </a:ln>
        </p:spPr>
        <p:txBody>
          <a:bodyPr spcFirstLastPara="1" wrap="square" lIns="0" tIns="34275" rIns="0" bIns="34275" anchor="ctr" anchorCtr="0">
            <a:noAutofit/>
          </a:bodyPr>
          <a:lstStyle/>
          <a:p>
            <a:pPr marL="0" lvl="0" indent="0" algn="l" rtl="0">
              <a:lnSpc>
                <a:spcPct val="90000"/>
              </a:lnSpc>
              <a:spcBef>
                <a:spcPts val="0"/>
              </a:spcBef>
              <a:spcAft>
                <a:spcPts val="0"/>
              </a:spcAft>
              <a:buSzPts val="2700"/>
              <a:buNone/>
            </a:pPr>
            <a:r>
              <a:rPr lang="en" dirty="0"/>
              <a:t>Feature Engineering and Transformations </a:t>
            </a:r>
            <a:br>
              <a:rPr lang="en" dirty="0"/>
            </a:br>
            <a:r>
              <a:rPr lang="en" dirty="0"/>
              <a:t>(Data Augmentation):</a:t>
            </a:r>
            <a:endParaRPr dirty="0"/>
          </a:p>
        </p:txBody>
      </p:sp>
      <p:sp>
        <p:nvSpPr>
          <p:cNvPr id="151" name="Google Shape;151;p21"/>
          <p:cNvSpPr txBox="1">
            <a:spLocks noGrp="1"/>
          </p:cNvSpPr>
          <p:nvPr>
            <p:ph type="sldNum" idx="12"/>
          </p:nvPr>
        </p:nvSpPr>
        <p:spPr>
          <a:xfrm>
            <a:off x="6457951" y="4844349"/>
            <a:ext cx="257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2" name="Google Shape;152;p21"/>
          <p:cNvSpPr txBox="1"/>
          <p:nvPr/>
        </p:nvSpPr>
        <p:spPr>
          <a:xfrm>
            <a:off x="558350" y="1307817"/>
            <a:ext cx="8206200" cy="3554789"/>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Image data was organized into folders based on category/label, and imported using TensorFlow’s tf.data.Dataset object class as separate training and validation datasets.</a:t>
            </a:r>
          </a:p>
          <a:p>
            <a:pPr marL="285750" lvl="0" indent="-285750" algn="l" rtl="0">
              <a:lnSpc>
                <a:spcPct val="150000"/>
              </a:lnSpc>
              <a:spcBef>
                <a:spcPts val="0"/>
              </a:spcBef>
              <a:spcAft>
                <a:spcPts val="0"/>
              </a:spcAft>
              <a:buFont typeface="Wingdings" panose="05000000000000000000" pitchFamily="2" charset="2"/>
              <a:buChar char="v"/>
            </a:pPr>
            <a:r>
              <a:rPr lang="en" dirty="0">
                <a:solidFill>
                  <a:srgbClr val="29261B"/>
                </a:solidFill>
              </a:rPr>
              <a:t>The following transformation layers were built to include with each model:</a:t>
            </a:r>
          </a:p>
          <a:p>
            <a:pPr marL="457200" lvl="0" indent="-300990" algn="l" rtl="0">
              <a:lnSpc>
                <a:spcPct val="150000"/>
              </a:lnSpc>
              <a:spcBef>
                <a:spcPts val="0"/>
              </a:spcBef>
              <a:spcAft>
                <a:spcPts val="0"/>
              </a:spcAft>
              <a:buClr>
                <a:srgbClr val="383838"/>
              </a:buClr>
              <a:buSzPts val="1140"/>
              <a:buChar char="o"/>
            </a:pPr>
            <a:r>
              <a:rPr lang="en-US" sz="1300" dirty="0">
                <a:solidFill>
                  <a:srgbClr val="29261B"/>
                </a:solidFill>
              </a:rPr>
              <a:t>Size and Scale:</a:t>
            </a: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Resize from 450x600 to 255x300</a:t>
            </a: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Rescaling (1./255)</a:t>
            </a:r>
            <a:endParaRPr sz="1300" dirty="0">
              <a:solidFill>
                <a:srgbClr val="29261B"/>
              </a:solidFill>
            </a:endParaRPr>
          </a:p>
          <a:p>
            <a:pPr marL="457200" lvl="0" indent="-300990" algn="l" rtl="0">
              <a:lnSpc>
                <a:spcPct val="150000"/>
              </a:lnSpc>
              <a:spcBef>
                <a:spcPts val="0"/>
              </a:spcBef>
              <a:spcAft>
                <a:spcPts val="0"/>
              </a:spcAft>
              <a:buClr>
                <a:srgbClr val="383838"/>
              </a:buClr>
              <a:buSzPts val="1140"/>
              <a:buChar char="o"/>
            </a:pPr>
            <a:r>
              <a:rPr lang="en-US" sz="1300" dirty="0">
                <a:solidFill>
                  <a:srgbClr val="29261B"/>
                </a:solidFill>
              </a:rPr>
              <a:t>Data Augmentation:</a:t>
            </a:r>
            <a:endParaRPr sz="1300" dirty="0">
              <a:solidFill>
                <a:srgbClr val="29261B"/>
              </a:solidFill>
            </a:endParaRP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Random Flip</a:t>
            </a: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Random Rotation</a:t>
            </a: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Random Zoom</a:t>
            </a:r>
          </a:p>
          <a:p>
            <a:pPr marL="914400" lvl="1" indent="-311150" algn="l" rtl="0">
              <a:lnSpc>
                <a:spcPct val="150000"/>
              </a:lnSpc>
              <a:spcBef>
                <a:spcPts val="0"/>
              </a:spcBef>
              <a:spcAft>
                <a:spcPts val="0"/>
              </a:spcAft>
              <a:buClr>
                <a:srgbClr val="29261B"/>
              </a:buClr>
              <a:buSzPts val="1300"/>
              <a:buChar char="○"/>
            </a:pPr>
            <a:r>
              <a:rPr lang="en-US" sz="1300" dirty="0">
                <a:solidFill>
                  <a:srgbClr val="29261B"/>
                </a:solidFill>
              </a:rPr>
              <a:t>Random Contrast</a:t>
            </a:r>
          </a:p>
        </p:txBody>
      </p:sp>
    </p:spTree>
  </p:cSld>
  <p:clrMapOvr>
    <a:masterClrMapping/>
  </p:clrMapOvr>
</p:sld>
</file>

<file path=ppt/theme/theme1.xml><?xml version="1.0" encoding="utf-8"?>
<a:theme xmlns:a="http://schemas.openxmlformats.org/drawingml/2006/main" name="UChicago">
  <a:themeElements>
    <a:clrScheme name="Custom 1">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0000EE"/>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9462</TotalTime>
  <Words>1492</Words>
  <Application>Microsoft Office PowerPoint</Application>
  <PresentationFormat>On-screen Show (16:9)</PresentationFormat>
  <Paragraphs>189</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Helvetica Neue</vt:lpstr>
      <vt:lpstr>Wingdings</vt:lpstr>
      <vt:lpstr>Courier New</vt:lpstr>
      <vt:lpstr>Arial</vt:lpstr>
      <vt:lpstr>Roboto</vt:lpstr>
      <vt:lpstr>UChicago</vt:lpstr>
      <vt:lpstr>A Supervised Machine Learning Approach for Skin Cancer Detection with Convolutional Neural Networks  Steve Veldman University of Chicago MS in Applied Data Science ADSP 31009 Machine Learning and Predictive Analytics – Dr. Arnab Bose, Professor Submitted 5/22/2024   </vt:lpstr>
      <vt:lpstr>Background</vt:lpstr>
      <vt:lpstr>Problem Statement, Assumptions, and Hypothesis</vt:lpstr>
      <vt:lpstr>Data Overview</vt:lpstr>
      <vt:lpstr>Data Overview</vt:lpstr>
      <vt:lpstr>Technical Infrastructure</vt:lpstr>
      <vt:lpstr>Exploratory Data Analysis</vt:lpstr>
      <vt:lpstr>Exploratory Data Analysis - Metadata</vt:lpstr>
      <vt:lpstr>Feature Engineering and Transformations  (Data Augmentation):</vt:lpstr>
      <vt:lpstr>Model Development:</vt:lpstr>
      <vt:lpstr>Model Architectures:</vt:lpstr>
      <vt:lpstr>Results</vt:lpstr>
      <vt:lpstr>Results</vt:lpstr>
      <vt:lpstr>Results</vt:lpstr>
      <vt:lpstr>Results</vt:lpstr>
      <vt:lpstr>Future Work</vt:lpstr>
      <vt:lpstr>Future Work</vt:lpstr>
      <vt:lpstr>Conclusions:</vt:lpstr>
      <vt:lpstr>Thank You           </vt:lpstr>
      <vt:lpstr>Appendix – Hybrid Model Proposed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Supervised Machine Learning Approach for Bank Fraud Detection  University of Chicago MS in Applied Data Science ADSP 31008 Linear &amp; Non-Linear Models – Utku Pamuksuz, Professor Presented 3/9/2024           </dc:title>
  <dc:creator>Steve Veldman</dc:creator>
  <cp:lastModifiedBy>Steve Veldman</cp:lastModifiedBy>
  <cp:revision>19</cp:revision>
  <dcterms:modified xsi:type="dcterms:W3CDTF">2024-05-22T11:56:59Z</dcterms:modified>
</cp:coreProperties>
</file>